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360" r:id="rId3"/>
    <p:sldId id="361" r:id="rId4"/>
    <p:sldId id="311" r:id="rId5"/>
    <p:sldId id="312" r:id="rId6"/>
    <p:sldId id="313" r:id="rId7"/>
    <p:sldId id="314" r:id="rId8"/>
    <p:sldId id="315" r:id="rId9"/>
    <p:sldId id="316" r:id="rId10"/>
    <p:sldId id="354"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4" r:id="rId31"/>
    <p:sldId id="385" r:id="rId32"/>
    <p:sldId id="386" r:id="rId33"/>
    <p:sldId id="387" r:id="rId34"/>
    <p:sldId id="327" r:id="rId35"/>
    <p:sldId id="328" r:id="rId36"/>
    <p:sldId id="388" r:id="rId37"/>
    <p:sldId id="389" r:id="rId38"/>
    <p:sldId id="390" r:id="rId39"/>
    <p:sldId id="391" r:id="rId40"/>
    <p:sldId id="392" r:id="rId41"/>
    <p:sldId id="393" r:id="rId42"/>
    <p:sldId id="394" r:id="rId43"/>
    <p:sldId id="397" r:id="rId44"/>
    <p:sldId id="398" r:id="rId45"/>
    <p:sldId id="395" r:id="rId46"/>
    <p:sldId id="396" r:id="rId47"/>
    <p:sldId id="335" r:id="rId48"/>
    <p:sldId id="342" r:id="rId49"/>
    <p:sldId id="348" r:id="rId50"/>
    <p:sldId id="347" r:id="rId51"/>
    <p:sldId id="346" r:id="rId52"/>
    <p:sldId id="345" r:id="rId53"/>
    <p:sldId id="344" r:id="rId54"/>
    <p:sldId id="399" r:id="rId55"/>
    <p:sldId id="333" r:id="rId56"/>
    <p:sldId id="334" r:id="rId57"/>
    <p:sldId id="308" r:id="rId5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CC0066"/>
    <a:srgbClr val="FF9900"/>
    <a:srgbClr val="FF99FF"/>
    <a:srgbClr val="CCCC00"/>
    <a:srgbClr val="00CC00"/>
    <a:srgbClr val="FF9933"/>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282"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78D06-8354-46B9-A9B6-9AA4440F8361}" type="datetimeFigureOut">
              <a:rPr lang="ms-MY" smtClean="0"/>
              <a:pPr/>
              <a:t>10/09/2009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071B7DC-02A5-4C2C-9E8E-77AF7B143046}"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78D06-8354-46B9-A9B6-9AA4440F8361}" type="datetimeFigureOut">
              <a:rPr lang="ms-MY" smtClean="0"/>
              <a:pPr/>
              <a:t>10/09/2009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1B7DC-02A5-4C2C-9E8E-77AF7B143046}"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 Id="rId9"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dsusetyo.files.wordpress.com/2008/08/ramadhan2.jpg"/>
          <p:cNvPicPr>
            <a:picLocks noChangeAspect="1" noChangeArrowheads="1"/>
          </p:cNvPicPr>
          <p:nvPr/>
        </p:nvPicPr>
        <p:blipFill>
          <a:blip r:embed="rId2"/>
          <a:srcRect/>
          <a:stretch>
            <a:fillRect/>
          </a:stretch>
        </p:blipFill>
        <p:spPr bwMode="auto">
          <a:xfrm>
            <a:off x="-32" y="0"/>
            <a:ext cx="9144032" cy="6858024"/>
          </a:xfrm>
          <a:prstGeom prst="rect">
            <a:avLst/>
          </a:prstGeom>
          <a:noFill/>
        </p:spPr>
      </p:pic>
      <p:pic>
        <p:nvPicPr>
          <p:cNvPr id="1027" name="Picture 3"/>
          <p:cNvPicPr>
            <a:picLocks noChangeAspect="1" noChangeArrowheads="1"/>
          </p:cNvPicPr>
          <p:nvPr/>
        </p:nvPicPr>
        <p:blipFill>
          <a:blip r:embed="rId3">
            <a:lum contrast="-10000"/>
          </a:blip>
          <a:srcRect/>
          <a:stretch>
            <a:fillRect/>
          </a:stretch>
        </p:blipFill>
        <p:spPr bwMode="auto">
          <a:xfrm>
            <a:off x="642910" y="-285776"/>
            <a:ext cx="7786742" cy="5256250"/>
          </a:xfrm>
          <a:prstGeom prst="rect">
            <a:avLst/>
          </a:prstGeom>
          <a:noFill/>
          <a:ln w="9525">
            <a:noFill/>
            <a:miter lim="800000"/>
            <a:headEnd/>
            <a:tailEnd/>
          </a:ln>
          <a:effectLst>
            <a:softEdge rad="635000"/>
          </a:effectLst>
        </p:spPr>
      </p:pic>
      <p:sp>
        <p:nvSpPr>
          <p:cNvPr id="7" name="Rectangle 6"/>
          <p:cNvSpPr/>
          <p:nvPr/>
        </p:nvSpPr>
        <p:spPr>
          <a:xfrm>
            <a:off x="357158" y="2929496"/>
            <a:ext cx="8286808"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rPr>
              <a:t>Program </a:t>
            </a:r>
          </a:p>
          <a:p>
            <a:pPr algn="ctr"/>
            <a:r>
              <a:rPr lang="en-US" sz="6000" b="1" cap="none" spc="50" dirty="0" err="1" smtClean="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rPr>
              <a:t>Wakaf</a:t>
            </a:r>
            <a:r>
              <a:rPr lang="en-US" sz="6000" b="1" cap="none" spc="50" dirty="0" smtClean="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rPr>
              <a:t> Al Quran </a:t>
            </a:r>
            <a:r>
              <a:rPr lang="en-US" sz="6000" b="1" cap="none" spc="50" dirty="0" err="1" smtClean="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rPr>
              <a:t>Sempena</a:t>
            </a:r>
            <a:r>
              <a:rPr lang="en-US" sz="6000" b="1" cap="none" spc="50" dirty="0" smtClean="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rPr>
              <a:t> </a:t>
            </a:r>
            <a:r>
              <a:rPr lang="en-US" sz="6000" b="1" cap="none" spc="50" dirty="0" err="1" smtClean="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rPr>
              <a:t>Ramadhan</a:t>
            </a:r>
            <a:r>
              <a:rPr lang="en-US" sz="6000" b="1" cap="none" spc="50" dirty="0" smtClean="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rPr>
              <a:t>  Al-Mubarak  1430H/2009M</a:t>
            </a:r>
            <a:endParaRPr lang="en-US" sz="6000" b="1" cap="none" spc="50" dirty="0">
              <a:ln w="11430"/>
              <a:solidFill>
                <a:srgbClr val="0000FF"/>
              </a:solidFill>
              <a:effectLst>
                <a:glow rad="101600">
                  <a:schemeClr val="bg1">
                    <a:alpha val="60000"/>
                  </a:schemeClr>
                </a:glow>
                <a:outerShdw blurRad="76200" dist="50800" dir="5400000" algn="tl" rotWithShape="0">
                  <a:srgbClr val="000000">
                    <a:alpha val="65000"/>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a:off x="0" y="0"/>
            <a:ext cx="9144000" cy="7026722"/>
            <a:chOff x="0" y="0"/>
            <a:chExt cx="9144000" cy="7026722"/>
          </a:xfrm>
        </p:grpSpPr>
        <p:grpSp>
          <p:nvGrpSpPr>
            <p:cNvPr id="19"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grpSp>
      <p:sp>
        <p:nvSpPr>
          <p:cNvPr id="9" name="Rectangle 8"/>
          <p:cNvSpPr/>
          <p:nvPr/>
        </p:nvSpPr>
        <p:spPr>
          <a:xfrm>
            <a:off x="214312"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Kelebihan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Ramadan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2" name="Rectangle 11"/>
          <p:cNvSpPr/>
          <p:nvPr/>
        </p:nvSpPr>
        <p:spPr>
          <a:xfrm>
            <a:off x="285720" y="5286388"/>
            <a:ext cx="7000924" cy="1285908"/>
          </a:xfrm>
          <a:prstGeom prst="rect">
            <a:avLst/>
          </a:prstGeom>
          <a:solidFill>
            <a:srgbClr val="0000FF"/>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92075" algn="ctr">
              <a:defRPr/>
            </a:pP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Al-</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quran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diturunkan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secara</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beransur</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kepada</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Nabi</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Muhammad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s.a.w</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selama</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p>
          <a:p>
            <a:pPr marL="92075" algn="ctr">
              <a:defRPr/>
            </a:pP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23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tahun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t>
            </a:r>
            <a:endParaRPr lang="en-US" sz="24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4" name="Curved Left Arrow 13"/>
          <p:cNvSpPr/>
          <p:nvPr/>
        </p:nvSpPr>
        <p:spPr>
          <a:xfrm rot="12740285">
            <a:off x="2243884" y="1095255"/>
            <a:ext cx="1306594" cy="2358232"/>
          </a:xfrm>
          <a:prstGeom prst="curvedLef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Striped Right Arrow 16"/>
          <p:cNvSpPr/>
          <p:nvPr/>
        </p:nvSpPr>
        <p:spPr>
          <a:xfrm rot="5400000">
            <a:off x="6003905" y="4283111"/>
            <a:ext cx="978408" cy="1270450"/>
          </a:xfrm>
          <a:prstGeom prst="striped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descr="C:\Users\NADHIRAH\Pictures\Masjid Mizan.jpg"/>
          <p:cNvPicPr>
            <a:picLocks noChangeAspect="1" noChangeArrowheads="1"/>
          </p:cNvPicPr>
          <p:nvPr/>
        </p:nvPicPr>
        <p:blipFill>
          <a:blip r:embed="rId6"/>
          <a:srcRect/>
          <a:stretch>
            <a:fillRect/>
          </a:stretch>
        </p:blipFill>
        <p:spPr bwMode="auto">
          <a:xfrm>
            <a:off x="285720" y="928670"/>
            <a:ext cx="4738710" cy="2857520"/>
          </a:xfrm>
          <a:prstGeom prst="rect">
            <a:avLst/>
          </a:prstGeom>
          <a:noFill/>
          <a:effectLst>
            <a:softEdge rad="317500"/>
          </a:effectLst>
        </p:spPr>
      </p:pic>
      <p:sp>
        <p:nvSpPr>
          <p:cNvPr id="10" name="Rectangle 9"/>
          <p:cNvSpPr/>
          <p:nvPr/>
        </p:nvSpPr>
        <p:spPr>
          <a:xfrm>
            <a:off x="3571868" y="1500174"/>
            <a:ext cx="5357850" cy="1214446"/>
          </a:xfrm>
          <a:prstGeom prst="rect">
            <a:avLst/>
          </a:prstGeom>
          <a:solidFill>
            <a:srgbClr val="FF3300"/>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92075" algn="ctr">
              <a:defRPr/>
            </a:pP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Bulan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Rahmat</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Berkat</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Keampunan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Kemuliaan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t>
            </a:r>
            <a:endParaRPr lang="en-US" sz="24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1" name="Rectangle 10"/>
          <p:cNvSpPr/>
          <p:nvPr/>
        </p:nvSpPr>
        <p:spPr>
          <a:xfrm>
            <a:off x="3571868" y="3071810"/>
            <a:ext cx="5357850" cy="1428760"/>
          </a:xfrm>
          <a:prstGeom prst="rect">
            <a:avLst/>
          </a:prstGeom>
          <a:solidFill>
            <a:srgbClr val="FF3300"/>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92075" algn="ctr">
              <a:defRPr/>
            </a:pP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Diturunkan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Al-Quran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dari</a:t>
            </a:r>
            <a:endPar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a:p>
            <a:pPr marL="92075" algn="ctr">
              <a:defRPr/>
            </a:pP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Luh</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Mahfuz</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ke</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Baitul</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Iz’zah</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t>
            </a:r>
            <a:endParaRPr lang="en-US" sz="24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5" name="Curved Left Arrow 14"/>
          <p:cNvSpPr/>
          <p:nvPr/>
        </p:nvSpPr>
        <p:spPr>
          <a:xfrm rot="8599167" flipV="1">
            <a:off x="2255741" y="2573123"/>
            <a:ext cx="1306594" cy="2484510"/>
          </a:xfrm>
          <a:prstGeom prst="curvedLef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Down Arrow 28"/>
          <p:cNvSpPr/>
          <p:nvPr/>
        </p:nvSpPr>
        <p:spPr>
          <a:xfrm rot="18803607">
            <a:off x="1718603" y="1550102"/>
            <a:ext cx="2492083" cy="1329189"/>
          </a:xfrm>
          <a:prstGeom prst="curvedDown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6" name="TextBox 15"/>
          <p:cNvSpPr txBox="1"/>
          <p:nvPr/>
        </p:nvSpPr>
        <p:spPr>
          <a:xfrm>
            <a:off x="214282" y="2428868"/>
            <a:ext cx="3000396" cy="1446550"/>
          </a:xfrm>
          <a:prstGeom prst="rect">
            <a:avLst/>
          </a:prstGeom>
          <a:gradFill flip="none" rotWithShape="1">
            <a:gsLst>
              <a:gs pos="6100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glow rad="101600">
              <a:schemeClr val="accent2">
                <a:satMod val="175000"/>
                <a:alpha val="40000"/>
              </a:schemeClr>
            </a:glo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4400" b="1" spc="50" dirty="0" smtClean="0">
                <a:ln w="11430">
                  <a:solidFill>
                    <a:srgbClr val="0000FF"/>
                  </a:solidFill>
                </a:ln>
                <a:solidFill>
                  <a:srgbClr val="FF000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Bulan </a:t>
            </a:r>
          </a:p>
          <a:p>
            <a:pPr algn="ctr"/>
            <a:r>
              <a:rPr lang="ms-MY" sz="4400" b="1" spc="50" dirty="0" smtClean="0">
                <a:ln w="11430">
                  <a:solidFill>
                    <a:srgbClr val="0000FF"/>
                  </a:solidFill>
                </a:ln>
                <a:solidFill>
                  <a:srgbClr val="FF000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Ramadan</a:t>
            </a:r>
            <a:endParaRPr lang="ms-MY" sz="4400" b="1" spc="50" dirty="0">
              <a:ln w="11430">
                <a:solidFill>
                  <a:srgbClr val="0000FF"/>
                </a:solidFill>
              </a:ln>
              <a:solidFill>
                <a:srgbClr val="FF000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p:cNvGrpSpPr/>
          <p:nvPr/>
        </p:nvGrpSpPr>
        <p:grpSpPr>
          <a:xfrm>
            <a:off x="-500066" y="0"/>
            <a:ext cx="9715536" cy="7026722"/>
            <a:chOff x="-571536" y="0"/>
            <a:chExt cx="9715536" cy="7026722"/>
          </a:xfrm>
        </p:grpSpPr>
        <p:grpSp>
          <p:nvGrpSpPr>
            <p:cNvPr id="14" name="Group 16"/>
            <p:cNvGrpSpPr/>
            <p:nvPr/>
          </p:nvGrpSpPr>
          <p:grpSpPr>
            <a:xfrm>
              <a:off x="0" y="0"/>
              <a:ext cx="9144000" cy="6858000"/>
              <a:chOff x="0" y="0"/>
              <a:chExt cx="9144000" cy="6858000"/>
            </a:xfrm>
          </p:grpSpPr>
          <p:pic>
            <p:nvPicPr>
              <p:cNvPr id="31"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15" name="Group 16"/>
            <p:cNvGrpSpPr/>
            <p:nvPr/>
          </p:nvGrpSpPr>
          <p:grpSpPr>
            <a:xfrm>
              <a:off x="-571536" y="20614"/>
              <a:ext cx="9715536" cy="7006108"/>
              <a:chOff x="-571536" y="20614"/>
              <a:chExt cx="9715536" cy="7006108"/>
            </a:xfrm>
          </p:grpSpPr>
          <p:pic>
            <p:nvPicPr>
              <p:cNvPr id="16"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8" name="Rounded Rectangle 1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7"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8"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29"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sp>
        <p:nvSpPr>
          <p:cNvPr id="9" name="Rectangle 8"/>
          <p:cNvSpPr/>
          <p:nvPr/>
        </p:nvSpPr>
        <p:spPr>
          <a:xfrm>
            <a:off x="71406" y="0"/>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185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9" name="Rectangle 18"/>
          <p:cNvSpPr/>
          <p:nvPr/>
        </p:nvSpPr>
        <p:spPr>
          <a:xfrm>
            <a:off x="285720" y="3500438"/>
            <a:ext cx="8643998" cy="2893100"/>
          </a:xfrm>
          <a:prstGeom prst="rect">
            <a:avLst/>
          </a:prstGeom>
          <a:solidFill>
            <a:srgbClr val="7030A0">
              <a:alpha val="52000"/>
            </a:srgbClr>
          </a:solidFill>
        </p:spPr>
        <p:txBody>
          <a:bodyPr wrap="square">
            <a:spAutoFit/>
          </a:bodyPr>
          <a:lstStyle/>
          <a:p>
            <a:pPr lvl="0" algn="ctr" eaLnBrk="0" fontAlgn="base" hangingPunct="0">
              <a:spcBef>
                <a:spcPct val="0"/>
              </a:spcBef>
              <a:spcAft>
                <a:spcPct val="0"/>
              </a:spcAft>
            </a:pPr>
            <a:r>
              <a:rPr lang="sv-SE" sz="2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”(Masa yang diwajibkan kamu berpuasa itu ialah) bulan Ramadan yang padanya diturunkan Al-Quran, menjadi petunjuk bagi sekalian manusia, dan menjadi keterangan-keterangan yang menjelaskan petunjuk dan (menjelaskan) perbezaan antara yang benar dengan yang salah”.</a:t>
            </a:r>
            <a:endParaRPr lang="en-US" sz="2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pic>
        <p:nvPicPr>
          <p:cNvPr id="33" name="Picture 9" descr="C:\Users\NADHIRAH\Pictures\Masjid Mizan.jpg"/>
          <p:cNvPicPr>
            <a:picLocks noChangeAspect="1" noChangeArrowheads="1"/>
          </p:cNvPicPr>
          <p:nvPr/>
        </p:nvPicPr>
        <p:blipFill>
          <a:blip r:embed="rId7"/>
          <a:srcRect/>
          <a:stretch>
            <a:fillRect/>
          </a:stretch>
        </p:blipFill>
        <p:spPr bwMode="auto">
          <a:xfrm>
            <a:off x="285720" y="928670"/>
            <a:ext cx="4738710" cy="2857520"/>
          </a:xfrm>
          <a:prstGeom prst="rect">
            <a:avLst/>
          </a:prstGeom>
          <a:noFill/>
          <a:effectLst>
            <a:softEdge rad="317500"/>
          </a:effectLst>
        </p:spPr>
      </p:pic>
      <p:sp>
        <p:nvSpPr>
          <p:cNvPr id="17" name="Rectangle 16"/>
          <p:cNvSpPr/>
          <p:nvPr/>
        </p:nvSpPr>
        <p:spPr>
          <a:xfrm>
            <a:off x="285720" y="1561446"/>
            <a:ext cx="8643998" cy="1938992"/>
          </a:xfrm>
          <a:prstGeom prst="rect">
            <a:avLst/>
          </a:prstGeom>
          <a:solidFill>
            <a:srgbClr val="7030A0">
              <a:alpha val="48000"/>
            </a:srgb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شَهْرُ رَمَضَانَ الَّذِيَ أُنزِلَ فِيهِ الْقُرْآنُ هُدًى لِّلنَّاسِ وَبَيِّنَاتٍ مِّنَ الْهُدَى وَالْفُرْقَانِ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571536" y="0"/>
            <a:ext cx="9715536" cy="7026722"/>
            <a:chOff x="-571536" y="0"/>
            <a:chExt cx="9715536" cy="7026722"/>
          </a:xfrm>
        </p:grpSpPr>
        <p:grpSp>
          <p:nvGrpSpPr>
            <p:cNvPr id="15" name="Group 16"/>
            <p:cNvGrpSpPr/>
            <p:nvPr/>
          </p:nvGrpSpPr>
          <p:grpSpPr>
            <a:xfrm>
              <a:off x="0" y="0"/>
              <a:ext cx="9144000" cy="6858000"/>
              <a:chOff x="0" y="0"/>
              <a:chExt cx="9144000" cy="6858000"/>
            </a:xfrm>
          </p:grpSpPr>
          <p:pic>
            <p:nvPicPr>
              <p:cNvPr id="31"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16" name="Group 16"/>
            <p:cNvGrpSpPr/>
            <p:nvPr/>
          </p:nvGrpSpPr>
          <p:grpSpPr>
            <a:xfrm>
              <a:off x="-571536" y="20614"/>
              <a:ext cx="9715536" cy="7006108"/>
              <a:chOff x="-571536" y="20614"/>
              <a:chExt cx="9715536" cy="7006108"/>
            </a:xfrm>
          </p:grpSpPr>
          <p:pic>
            <p:nvPicPr>
              <p:cNvPr id="1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9" name="Rounded Rectangle 18"/>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7"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8"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29"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0" name="Picture 3" descr="C:\Users\NADHIRAH\Pictures\orang wanita tua.jpg"/>
              <p:cNvPicPr>
                <a:picLocks noChangeAspect="1" noChangeArrowheads="1"/>
              </p:cNvPicPr>
              <p:nvPr/>
            </p:nvPicPr>
            <p:blipFill>
              <a:blip r:embed="rId7">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23812" y="66652"/>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Kemuliaan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kebesaran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Al-Quran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diturunkan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Lailatul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Qadar</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pic>
        <p:nvPicPr>
          <p:cNvPr id="33" name="Picture 9" descr="C:\Users\NADHIRAH\Pictures\Masjid Mizan.jpg"/>
          <p:cNvPicPr>
            <a:picLocks noChangeAspect="1" noChangeArrowheads="1"/>
          </p:cNvPicPr>
          <p:nvPr/>
        </p:nvPicPr>
        <p:blipFill>
          <a:blip r:embed="rId8"/>
          <a:srcRect/>
          <a:stretch>
            <a:fillRect/>
          </a:stretch>
        </p:blipFill>
        <p:spPr bwMode="auto">
          <a:xfrm>
            <a:off x="285720" y="928670"/>
            <a:ext cx="4738710" cy="2857520"/>
          </a:xfrm>
          <a:prstGeom prst="rect">
            <a:avLst/>
          </a:prstGeom>
          <a:noFill/>
          <a:effectLst>
            <a:softEdge rad="317500"/>
          </a:effectLst>
        </p:spPr>
      </p:pic>
      <p:sp>
        <p:nvSpPr>
          <p:cNvPr id="13" name="Rectangle 12"/>
          <p:cNvSpPr/>
          <p:nvPr/>
        </p:nvSpPr>
        <p:spPr>
          <a:xfrm>
            <a:off x="428658" y="1214422"/>
            <a:ext cx="8929688" cy="523220"/>
          </a:xfrm>
          <a:prstGeom prst="rect">
            <a:avLst/>
          </a:prstGeom>
        </p:spPr>
        <p:txBody>
          <a:bodyPr>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Qadr</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8" name="Rectangle 17"/>
          <p:cNvSpPr/>
          <p:nvPr/>
        </p:nvSpPr>
        <p:spPr>
          <a:xfrm>
            <a:off x="563604" y="2025086"/>
            <a:ext cx="8008924" cy="3046988"/>
          </a:xfrm>
          <a:prstGeom prst="rect">
            <a:avLst/>
          </a:prstGeom>
          <a:solidFill>
            <a:srgbClr val="7030A0">
              <a:alpha val="60000"/>
            </a:srgbClr>
          </a:solidFill>
        </p:spPr>
        <p:txBody>
          <a:bodyPr wrap="non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إِنَّا أَنزَلْنَاهُ فِي لَيْلَةِ الْقَدْرِوَمَا أَدْرَاكَ مَا لَيْلَةُ الْقَدْرِ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لَيْلَةُ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الْقَدْرِ خَيْرٌ مِّنْ أَلْفِ شَهْرٍ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تَنَزَّلُ الْمَلآئِكَةُ </a:t>
            </a: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وَالرُّوحُ فِيهَ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بِإِذْنِ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رَبِّهِم مِّن كُلِّ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أَمْرٍ</a:t>
            </a: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سَلاَمٌ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هِيَ حَتَّى مَطْلَعِ الْفَجْرِ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571536" y="0"/>
            <a:ext cx="9715536" cy="7026722"/>
            <a:chOff x="-571536" y="0"/>
            <a:chExt cx="9715536" cy="7026722"/>
          </a:xfrm>
        </p:grpSpPr>
        <p:grpSp>
          <p:nvGrpSpPr>
            <p:cNvPr id="15" name="Group 16"/>
            <p:cNvGrpSpPr/>
            <p:nvPr/>
          </p:nvGrpSpPr>
          <p:grpSpPr>
            <a:xfrm>
              <a:off x="0" y="0"/>
              <a:ext cx="9144000" cy="6858000"/>
              <a:chOff x="0" y="0"/>
              <a:chExt cx="9144000" cy="6858000"/>
            </a:xfrm>
          </p:grpSpPr>
          <p:pic>
            <p:nvPicPr>
              <p:cNvPr id="31"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16" name="Group 16"/>
            <p:cNvGrpSpPr/>
            <p:nvPr/>
          </p:nvGrpSpPr>
          <p:grpSpPr>
            <a:xfrm>
              <a:off x="-571536" y="20614"/>
              <a:ext cx="9715536" cy="7006108"/>
              <a:chOff x="-571536" y="20614"/>
              <a:chExt cx="9715536" cy="7006108"/>
            </a:xfrm>
          </p:grpSpPr>
          <p:pic>
            <p:nvPicPr>
              <p:cNvPr id="1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9" name="Rounded Rectangle 18"/>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7"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8"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29"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sp>
        <p:nvSpPr>
          <p:cNvPr id="9" name="Rectangle 8"/>
          <p:cNvSpPr/>
          <p:nvPr/>
        </p:nvSpPr>
        <p:spPr>
          <a:xfrm>
            <a:off x="214312" y="285728"/>
            <a:ext cx="8929688" cy="523220"/>
          </a:xfrm>
          <a:prstGeom prst="rect">
            <a:avLst/>
          </a:prstGeom>
        </p:spPr>
        <p:txBody>
          <a:bodyPr>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pic>
        <p:nvPicPr>
          <p:cNvPr id="20" name="Picture 9" descr="C:\Users\NADHIRAH\Pictures\Masjid Mizan.jpg"/>
          <p:cNvPicPr>
            <a:picLocks noChangeAspect="1" noChangeArrowheads="1"/>
          </p:cNvPicPr>
          <p:nvPr/>
        </p:nvPicPr>
        <p:blipFill>
          <a:blip r:embed="rId7"/>
          <a:srcRect/>
          <a:stretch>
            <a:fillRect/>
          </a:stretch>
        </p:blipFill>
        <p:spPr bwMode="auto">
          <a:xfrm>
            <a:off x="285720" y="928670"/>
            <a:ext cx="4738710" cy="2857520"/>
          </a:xfrm>
          <a:prstGeom prst="rect">
            <a:avLst/>
          </a:prstGeom>
          <a:noFill/>
          <a:effectLst>
            <a:softEdge rad="317500"/>
          </a:effectLst>
        </p:spPr>
      </p:pic>
      <p:sp>
        <p:nvSpPr>
          <p:cNvPr id="13" name="Rectangle 12"/>
          <p:cNvSpPr/>
          <p:nvPr/>
        </p:nvSpPr>
        <p:spPr>
          <a:xfrm>
            <a:off x="214282" y="2000240"/>
            <a:ext cx="8715436" cy="3785652"/>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”Sesungguhnya Kami telah menurunkan (Al-Quran) ini pada Malam Lailatul Qadar dan apa jalannya engkau dapat mengetahui apa dia kebesaran Malam Lailatul Qadar itu? Malam Lailatul Qadar lebih baik daripada seribu bulan. Pada malam itu, turun malaikat dan Jibrail dengan izin Tuhan mereka, kerana membawa segala perkara (yang ditakdirkan berlakunya pada tahun yang berikut), sejahtera Malam (yang berkat) itu hingga </a:t>
            </a:r>
            <a:endPar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endParaRPr>
          </a:p>
          <a:p>
            <a:pPr lvl="0" algn="ctr" eaLnBrk="0" fontAlgn="base" hangingPunct="0">
              <a:spcBef>
                <a:spcPct val="0"/>
              </a:spcBef>
              <a:spcAft>
                <a:spcPct val="0"/>
              </a:spcAft>
            </a:pP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Terbit</a:t>
            </a: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fajar”.</a:t>
            </a:r>
            <a:endPar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0" y="0"/>
            <a:ext cx="9144000" cy="7026722"/>
            <a:chOff x="0" y="0"/>
            <a:chExt cx="9144000"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952547" y="453020"/>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grpSp>
      <p:sp>
        <p:nvSpPr>
          <p:cNvPr id="9" name="Rectangle 8"/>
          <p:cNvSpPr/>
          <p:nvPr/>
        </p:nvSpPr>
        <p:spPr>
          <a:xfrm>
            <a:off x="-32" y="25376"/>
            <a:ext cx="8929688" cy="954107"/>
          </a:xfrm>
          <a:prstGeom prst="rect">
            <a:avLst/>
          </a:prstGeom>
        </p:spPr>
        <p:txBody>
          <a:bodyPr>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Al-Quran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kemuliaan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keagungan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3" name="Rounded Rectangle 12"/>
          <p:cNvSpPr/>
          <p:nvPr/>
        </p:nvSpPr>
        <p:spPr>
          <a:xfrm>
            <a:off x="1500166" y="1571612"/>
            <a:ext cx="7429552" cy="1214446"/>
          </a:xfrm>
          <a:prstGeom prst="roundRect">
            <a:avLst/>
          </a:prstGeom>
          <a:solidFill>
            <a:srgbClr val="CC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mengandungi</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Kalam</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7" name="Rounded Rectangle 16"/>
          <p:cNvSpPr/>
          <p:nvPr/>
        </p:nvSpPr>
        <p:spPr>
          <a:xfrm>
            <a:off x="2285984" y="3071810"/>
            <a:ext cx="6786610" cy="1285884"/>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bimbingan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akhir</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8" name="Rounded Rectangle 17"/>
          <p:cNvSpPr/>
          <p:nvPr/>
        </p:nvSpPr>
        <p:spPr>
          <a:xfrm>
            <a:off x="1500166" y="4643446"/>
            <a:ext cx="7429552" cy="1285884"/>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mengenai</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kebathilan</a:t>
            </a:r>
            <a:r>
              <a:rPr lang="en-US" sz="26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6" name="Right Arrow Callout 15"/>
          <p:cNvSpPr/>
          <p:nvPr/>
        </p:nvSpPr>
        <p:spPr>
          <a:xfrm>
            <a:off x="88900" y="2571744"/>
            <a:ext cx="2411398" cy="2286016"/>
          </a:xfrm>
          <a:prstGeom prst="rightArrowCallout">
            <a:avLst>
              <a:gd name="adj1" fmla="val 48513"/>
              <a:gd name="adj2" fmla="val 48295"/>
              <a:gd name="adj3" fmla="val 25000"/>
              <a:gd name="adj4" fmla="val 68655"/>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effectLst>
                  <a:glow rad="101600">
                    <a:schemeClr val="tx1">
                      <a:alpha val="60000"/>
                    </a:schemeClr>
                  </a:glow>
                </a:effectLst>
                <a:latin typeface="Arial Black" pitchFamily="34" charset="0"/>
              </a:rPr>
              <a:t>AL-QURAN</a:t>
            </a:r>
            <a:endParaRPr lang="ms-MY" sz="2800" dirty="0">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p:cNvGrpSpPr/>
          <p:nvPr/>
        </p:nvGrpSpPr>
        <p:grpSpPr>
          <a:xfrm>
            <a:off x="-571536" y="0"/>
            <a:ext cx="9715536" cy="7026722"/>
            <a:chOff x="-571536" y="0"/>
            <a:chExt cx="9715536" cy="7026722"/>
          </a:xfrm>
        </p:grpSpPr>
        <p:grpSp>
          <p:nvGrpSpPr>
            <p:cNvPr id="29" name="Group 16"/>
            <p:cNvGrpSpPr/>
            <p:nvPr/>
          </p:nvGrpSpPr>
          <p:grpSpPr>
            <a:xfrm>
              <a:off x="0" y="0"/>
              <a:ext cx="9144000" cy="6858000"/>
              <a:chOff x="0" y="0"/>
              <a:chExt cx="9144000" cy="6858000"/>
            </a:xfrm>
          </p:grpSpPr>
          <p:pic>
            <p:nvPicPr>
              <p:cNvPr id="38"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9"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30" name="Group 16"/>
            <p:cNvGrpSpPr/>
            <p:nvPr/>
          </p:nvGrpSpPr>
          <p:grpSpPr>
            <a:xfrm>
              <a:off x="-571536" y="20614"/>
              <a:ext cx="9715536" cy="7006108"/>
              <a:chOff x="-571536" y="20614"/>
              <a:chExt cx="9715536" cy="7006108"/>
            </a:xfrm>
          </p:grpSpPr>
          <p:pic>
            <p:nvPicPr>
              <p:cNvPr id="31"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33" name="Rounded Rectangle 32"/>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34"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5"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6"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sp>
        <p:nvSpPr>
          <p:cNvPr id="9" name="Rectangle 8"/>
          <p:cNvSpPr/>
          <p:nvPr/>
        </p:nvSpPr>
        <p:spPr>
          <a:xfrm>
            <a:off x="214312"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Penjelasan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ounded Rectangle 14"/>
          <p:cNvSpPr/>
          <p:nvPr/>
        </p:nvSpPr>
        <p:spPr>
          <a:xfrm>
            <a:off x="1571604" y="4357694"/>
            <a:ext cx="5143536" cy="1500198"/>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dihormati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dimuliakan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disisi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7" name="Curved Down Arrow 26"/>
          <p:cNvSpPr/>
          <p:nvPr/>
        </p:nvSpPr>
        <p:spPr>
          <a:xfrm rot="5565243">
            <a:off x="5600624" y="3101943"/>
            <a:ext cx="2304779" cy="1532958"/>
          </a:xfrm>
          <a:prstGeom prst="curvedDownArrow">
            <a:avLst>
              <a:gd name="adj1" fmla="val 25000"/>
              <a:gd name="adj2" fmla="val 57475"/>
              <a:gd name="adj3" fmla="val 25000"/>
            </a:avLst>
          </a:prstGeom>
          <a:solidFill>
            <a:srgbClr val="FFFF00"/>
          </a:solidFill>
          <a:ln>
            <a:solidFill>
              <a:schemeClr val="tx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3" name="Rounded Rectangle 12"/>
          <p:cNvSpPr/>
          <p:nvPr/>
        </p:nvSpPr>
        <p:spPr>
          <a:xfrm>
            <a:off x="4429124" y="1928802"/>
            <a:ext cx="4357718" cy="1357322"/>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bertakwa</a:t>
            </a:r>
            <a:endParaRPr lang="en-US"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9" name="Curved Down Arrow 18"/>
          <p:cNvSpPr/>
          <p:nvPr/>
        </p:nvSpPr>
        <p:spPr>
          <a:xfrm rot="20134462">
            <a:off x="2915356" y="1993301"/>
            <a:ext cx="2019033" cy="1326791"/>
          </a:xfrm>
          <a:prstGeom prst="curvedDownArrow">
            <a:avLst>
              <a:gd name="adj1" fmla="val 25000"/>
              <a:gd name="adj2" fmla="val 57475"/>
              <a:gd name="adj3" fmla="val 25000"/>
            </a:avLst>
          </a:prstGeom>
          <a:solidFill>
            <a:srgbClr val="FFFF00"/>
          </a:solidFill>
          <a:ln>
            <a:solidFill>
              <a:schemeClr val="tx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7" name="Round Diagonal Corner Rectangle 16"/>
          <p:cNvSpPr/>
          <p:nvPr/>
        </p:nvSpPr>
        <p:spPr>
          <a:xfrm>
            <a:off x="357158" y="1714488"/>
            <a:ext cx="3476620" cy="2071702"/>
          </a:xfrm>
          <a:prstGeom prst="round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Al-Quran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suci</a:t>
            </a:r>
            <a:endParaRPr lang="en-US"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p:cNvGrpSpPr/>
          <p:nvPr/>
        </p:nvGrpSpPr>
        <p:grpSpPr>
          <a:xfrm>
            <a:off x="-571536" y="0"/>
            <a:ext cx="9715536" cy="7026722"/>
            <a:chOff x="-571536" y="0"/>
            <a:chExt cx="9715536" cy="7026722"/>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pic>
          <p:nvPicPr>
            <p:cNvPr id="18"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8"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9"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0"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4" name="Picture 9" descr="C:\Users\NADHIRAH\Pictures\Masjid Mizan.jpg"/>
            <p:cNvPicPr>
              <a:picLocks noChangeAspect="1" noChangeArrowheads="1"/>
            </p:cNvPicPr>
            <p:nvPr/>
          </p:nvPicPr>
          <p:blipFill>
            <a:blip r:embed="rId7"/>
            <a:srcRect/>
            <a:stretch>
              <a:fillRect/>
            </a:stretch>
          </p:blipFill>
          <p:spPr bwMode="auto">
            <a:xfrm>
              <a:off x="285720" y="714356"/>
              <a:ext cx="4738710" cy="2857520"/>
            </a:xfrm>
            <a:prstGeom prst="rect">
              <a:avLst/>
            </a:prstGeom>
            <a:noFill/>
            <a:effectLst>
              <a:softEdge rad="317500"/>
            </a:effectLst>
          </p:spPr>
        </p:pic>
      </p:grpSp>
      <p:sp>
        <p:nvSpPr>
          <p:cNvPr id="27" name="Rounded Rectangle 26"/>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ectangle 8"/>
          <p:cNvSpPr/>
          <p:nvPr/>
        </p:nvSpPr>
        <p:spPr>
          <a:xfrm>
            <a:off x="142844"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3" name="Rectangle 12"/>
          <p:cNvSpPr/>
          <p:nvPr/>
        </p:nvSpPr>
        <p:spPr>
          <a:xfrm>
            <a:off x="214282" y="3073786"/>
            <a:ext cx="8715436" cy="2246769"/>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”Kitab Al-Quran ini, tidak ada sebarang syak padanya (tentang datangnya dari Allah dan tentang sempurnanya), ia pula menjadi petunjuk bagi orang-orang yang (hendak) bertaqwa”.</a:t>
            </a:r>
            <a:endPar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4" name="Rectangle 13"/>
          <p:cNvSpPr/>
          <p:nvPr/>
        </p:nvSpPr>
        <p:spPr>
          <a:xfrm>
            <a:off x="352217" y="1770395"/>
            <a:ext cx="8363187" cy="1015663"/>
          </a:xfrm>
          <a:prstGeom prst="rect">
            <a:avLst/>
          </a:prstGeom>
          <a:solidFill>
            <a:srgbClr val="7030A0">
              <a:alpha val="58000"/>
            </a:srgbClr>
          </a:solidFill>
        </p:spPr>
        <p:txBody>
          <a:bodyPr wrap="none">
            <a:spAutoFit/>
          </a:bodyPr>
          <a:lstStyle/>
          <a:p>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ذَلِكَ الْكِتَابُ لاَ رَيْبَ فِيهِ هُدًى لِّلْمُتَّقِينَ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571536" y="0"/>
            <a:ext cx="9715536" cy="7026722"/>
            <a:chOff x="-571536" y="0"/>
            <a:chExt cx="9715536" cy="7026722"/>
          </a:xfrm>
        </p:grpSpPr>
        <p:grpSp>
          <p:nvGrpSpPr>
            <p:cNvPr id="17" name="Group 16"/>
            <p:cNvGrpSpPr/>
            <p:nvPr/>
          </p:nvGrpSpPr>
          <p:grpSpPr>
            <a:xfrm>
              <a:off x="0" y="0"/>
              <a:ext cx="9144000" cy="6858000"/>
              <a:chOff x="0" y="0"/>
              <a:chExt cx="9144000" cy="6858000"/>
            </a:xfrm>
          </p:grpSpPr>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4"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18" name="Group 16"/>
            <p:cNvGrpSpPr/>
            <p:nvPr/>
          </p:nvGrpSpPr>
          <p:grpSpPr>
            <a:xfrm>
              <a:off x="-571536" y="20614"/>
              <a:ext cx="9715536" cy="7006108"/>
              <a:chOff x="-571536" y="20614"/>
              <a:chExt cx="9715536" cy="7006108"/>
            </a:xfrm>
          </p:grpSpPr>
          <p:pic>
            <p:nvPicPr>
              <p:cNvPr id="19"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sp>
        <p:nvSpPr>
          <p:cNvPr id="13" name="Rectangle 12"/>
          <p:cNvSpPr/>
          <p:nvPr/>
        </p:nvSpPr>
        <p:spPr>
          <a:xfrm>
            <a:off x="142844"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Hujurat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142844" y="3714752"/>
            <a:ext cx="8715436" cy="1815882"/>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”Sesungguhnya semulia-mulia kamu di sisi Allah ialah orang yang lebih takwa di antara kamu, (bukan yang lebih keturunan atau bangsanya)”.</a:t>
            </a:r>
            <a:endPar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pic>
        <p:nvPicPr>
          <p:cNvPr id="21" name="Picture 9" descr="C:\Users\NADHIRAH\Pictures\Masjid Mizan.jpg"/>
          <p:cNvPicPr>
            <a:picLocks noChangeAspect="1" noChangeArrowheads="1"/>
          </p:cNvPicPr>
          <p:nvPr/>
        </p:nvPicPr>
        <p:blipFill>
          <a:blip r:embed="rId7"/>
          <a:srcRect/>
          <a:stretch>
            <a:fillRect/>
          </a:stretch>
        </p:blipFill>
        <p:spPr bwMode="auto">
          <a:xfrm>
            <a:off x="142844" y="714356"/>
            <a:ext cx="5786478" cy="3214710"/>
          </a:xfrm>
          <a:prstGeom prst="rect">
            <a:avLst/>
          </a:prstGeom>
          <a:noFill/>
          <a:effectLst>
            <a:softEdge rad="317500"/>
          </a:effectLst>
        </p:spPr>
      </p:pic>
      <p:sp>
        <p:nvSpPr>
          <p:cNvPr id="20" name="Rectangle 19"/>
          <p:cNvSpPr/>
          <p:nvPr/>
        </p:nvSpPr>
        <p:spPr>
          <a:xfrm>
            <a:off x="1214414" y="2714620"/>
            <a:ext cx="6659195" cy="1107996"/>
          </a:xfrm>
          <a:prstGeom prst="rect">
            <a:avLst/>
          </a:prstGeom>
          <a:solidFill>
            <a:srgbClr val="7030A0">
              <a:alpha val="52000"/>
            </a:srgbClr>
          </a:solidFill>
          <a:effectLst>
            <a:softEdge rad="63500"/>
          </a:effectLst>
        </p:spPr>
        <p:txBody>
          <a:bodyPr wrap="none">
            <a:spAutoFit/>
          </a:bodyPr>
          <a:lstStyle/>
          <a:p>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أَكْرَمَكُمْ عِندَ اللَّهِ أَتْقَاكُمْ </a:t>
            </a:r>
            <a:endParaRPr lang="en-US"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a:off x="-571536" y="-24"/>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17"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523887" y="95808"/>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7"/>
              <a:srcRect/>
              <a:stretch>
                <a:fillRect/>
              </a:stretch>
            </p:blipFill>
            <p:spPr bwMode="auto">
              <a:xfrm>
                <a:off x="-571536" y="2428868"/>
                <a:ext cx="5461000" cy="2044700"/>
              </a:xfrm>
              <a:prstGeom prst="rect">
                <a:avLst/>
              </a:prstGeom>
              <a:noFill/>
              <a:effectLst>
                <a:softEdge rad="635000"/>
              </a:effectLst>
            </p:spPr>
          </p:pic>
          <p:pic>
            <p:nvPicPr>
              <p:cNvPr id="1027" name="Picture 3" descr="C:\Users\NADHIRAH\Pictures\orang wanita tua.jpg"/>
              <p:cNvPicPr>
                <a:picLocks noChangeAspect="1" noChangeArrowheads="1"/>
              </p:cNvPicPr>
              <p:nvPr/>
            </p:nvPicPr>
            <p:blipFill>
              <a:blip r:embed="rId8">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142844"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Tujuan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menurunkan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Al-Quran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9" name="Rectangle 18"/>
          <p:cNvSpPr/>
          <p:nvPr/>
        </p:nvSpPr>
        <p:spPr>
          <a:xfrm>
            <a:off x="500034" y="1214422"/>
            <a:ext cx="8429684" cy="1143008"/>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Ia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mengandungi</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pelbagai</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panduan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pengajaran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manusia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4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27" name="Rectangle 26"/>
          <p:cNvSpPr/>
          <p:nvPr/>
        </p:nvSpPr>
        <p:spPr>
          <a:xfrm>
            <a:off x="500034" y="2643182"/>
            <a:ext cx="8429684" cy="114300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Panduan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diikuti</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akan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mencapai</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keharmonian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kesejahteraan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hidup</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dunia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akhirat</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4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28" name="Rounded Rectangle 27"/>
          <p:cNvSpPr/>
          <p:nvPr/>
        </p:nvSpPr>
        <p:spPr>
          <a:xfrm>
            <a:off x="428596" y="4000504"/>
            <a:ext cx="3929090" cy="2357454"/>
          </a:xfrm>
          <a:prstGeom prst="roundRect">
            <a:avLst/>
          </a:prstGeom>
          <a:solidFill>
            <a:srgbClr val="CCCC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Panduan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KESEJAHTERAAN HIDUP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aspek</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pemikiran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kerohanian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emosi</a:t>
            </a:r>
            <a:endParaRPr lang="ms-MY" sz="2400" dirty="0"/>
          </a:p>
        </p:txBody>
      </p:sp>
      <p:sp>
        <p:nvSpPr>
          <p:cNvPr id="29" name="Rounded Rectangle 28"/>
          <p:cNvSpPr/>
          <p:nvPr/>
        </p:nvSpPr>
        <p:spPr>
          <a:xfrm>
            <a:off x="4786314" y="3929066"/>
            <a:ext cx="3929090" cy="2357454"/>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Panduan</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PENGURUSAN HIDUP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aspek</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akidah</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ibadah</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budaya</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politik</a:t>
            </a: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effectLst>
                <a:latin typeface="Arial Black" pitchFamily="34" charset="0"/>
              </a:rPr>
              <a:t>dll</a:t>
            </a:r>
            <a:endParaRPr lang="ms-MY" sz="2400" dirty="0"/>
          </a:p>
        </p:txBody>
      </p:sp>
      <p:sp>
        <p:nvSpPr>
          <p:cNvPr id="30" name="Right Arrow 29"/>
          <p:cNvSpPr/>
          <p:nvPr/>
        </p:nvSpPr>
        <p:spPr>
          <a:xfrm>
            <a:off x="214282" y="1142984"/>
            <a:ext cx="500066" cy="785818"/>
          </a:xfrm>
          <a:prstGeom prst="rightArrow">
            <a:avLst/>
          </a:prstGeom>
          <a:solidFill>
            <a:srgbClr val="FF0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1" name="Right Arrow 30"/>
          <p:cNvSpPr/>
          <p:nvPr/>
        </p:nvSpPr>
        <p:spPr>
          <a:xfrm>
            <a:off x="214282" y="2571744"/>
            <a:ext cx="500066" cy="785818"/>
          </a:xfrm>
          <a:prstGeom prst="rightArrow">
            <a:avLst/>
          </a:prstGeom>
          <a:solidFill>
            <a:srgbClr val="FF0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2" name="Down Arrow 31"/>
          <p:cNvSpPr/>
          <p:nvPr/>
        </p:nvSpPr>
        <p:spPr>
          <a:xfrm>
            <a:off x="3071802" y="3714752"/>
            <a:ext cx="785818" cy="50006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3" name="Down Arrow 32"/>
          <p:cNvSpPr/>
          <p:nvPr/>
        </p:nvSpPr>
        <p:spPr>
          <a:xfrm>
            <a:off x="7572396" y="3643314"/>
            <a:ext cx="785818" cy="50006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sp>
        <p:nvSpPr>
          <p:cNvPr id="9" name="Rectangle 8"/>
          <p:cNvSpPr/>
          <p:nvPr/>
        </p:nvSpPr>
        <p:spPr>
          <a:xfrm>
            <a:off x="142844"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2-5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pic>
        <p:nvPicPr>
          <p:cNvPr id="16" name="Picture 9" descr="C:\Users\NADHIRAH\Pictures\Masjid Mizan.jpg"/>
          <p:cNvPicPr>
            <a:picLocks noChangeAspect="1" noChangeArrowheads="1"/>
          </p:cNvPicPr>
          <p:nvPr/>
        </p:nvPicPr>
        <p:blipFill>
          <a:blip r:embed="rId7"/>
          <a:srcRect/>
          <a:stretch>
            <a:fillRect/>
          </a:stretch>
        </p:blipFill>
        <p:spPr bwMode="auto">
          <a:xfrm>
            <a:off x="142844" y="714356"/>
            <a:ext cx="5786478" cy="3214710"/>
          </a:xfrm>
          <a:prstGeom prst="rect">
            <a:avLst/>
          </a:prstGeom>
          <a:noFill/>
          <a:effectLst>
            <a:softEdge rad="317500"/>
          </a:effectLst>
        </p:spPr>
      </p:pic>
      <p:sp>
        <p:nvSpPr>
          <p:cNvPr id="15" name="Rectangle 14"/>
          <p:cNvSpPr/>
          <p:nvPr/>
        </p:nvSpPr>
        <p:spPr>
          <a:xfrm>
            <a:off x="357158" y="2215116"/>
            <a:ext cx="8572560" cy="3785652"/>
          </a:xfrm>
          <a:prstGeom prst="rect">
            <a:avLst/>
          </a:prstGeom>
          <a:solidFill>
            <a:srgbClr val="7030A0">
              <a:alpha val="65000"/>
            </a:srgbClr>
          </a:solidFill>
          <a:effectLst>
            <a:softEdge rad="63500"/>
          </a:effectLst>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أَنزَلْنَا عَلَيْكَ الْقُرْآنَ لِتَشْقَى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تَذْكِرَةً لِّمَن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يَخْشَى</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تَنزِيلاً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مِّمَّنْ خَلَقَ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الأَرْضَ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وَالسَّمَاوَاتِ الْعُلَى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الرَّحْمَنُ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الْعَرْشِ اسْتَوَى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dsusetyo.files.wordpress.com/2008/08/ramadhan2.jpg"/>
          <p:cNvPicPr>
            <a:picLocks noChangeAspect="1" noChangeArrowheads="1"/>
          </p:cNvPicPr>
          <p:nvPr/>
        </p:nvPicPr>
        <p:blipFill>
          <a:blip r:embed="rId2"/>
          <a:srcRect/>
          <a:stretch>
            <a:fillRect/>
          </a:stretch>
        </p:blipFill>
        <p:spPr bwMode="auto">
          <a:xfrm>
            <a:off x="-32" y="0"/>
            <a:ext cx="9144032" cy="6858024"/>
          </a:xfrm>
          <a:prstGeom prst="rect">
            <a:avLst/>
          </a:prstGeom>
          <a:noFill/>
        </p:spPr>
      </p:pic>
      <p:pic>
        <p:nvPicPr>
          <p:cNvPr id="1027" name="Picture 3"/>
          <p:cNvPicPr>
            <a:picLocks noChangeAspect="1" noChangeArrowheads="1"/>
          </p:cNvPicPr>
          <p:nvPr/>
        </p:nvPicPr>
        <p:blipFill>
          <a:blip r:embed="rId3">
            <a:lum bright="-20000"/>
          </a:blip>
          <a:srcRect/>
          <a:stretch>
            <a:fillRect/>
          </a:stretch>
        </p:blipFill>
        <p:spPr bwMode="auto">
          <a:xfrm>
            <a:off x="1" y="-255614"/>
            <a:ext cx="9143998" cy="4572032"/>
          </a:xfrm>
          <a:prstGeom prst="rect">
            <a:avLst/>
          </a:prstGeom>
          <a:noFill/>
          <a:ln w="9525">
            <a:noFill/>
            <a:miter lim="800000"/>
            <a:headEnd/>
            <a:tailEnd/>
          </a:ln>
          <a:effectLst>
            <a:softEdge rad="635000"/>
          </a:effectLst>
        </p:spPr>
      </p:pic>
      <p:sp>
        <p:nvSpPr>
          <p:cNvPr id="7" name="Rectangle 6"/>
          <p:cNvSpPr/>
          <p:nvPr/>
        </p:nvSpPr>
        <p:spPr>
          <a:xfrm>
            <a:off x="142876" y="857232"/>
            <a:ext cx="8715404" cy="5509200"/>
          </a:xfrm>
          <a:prstGeom prst="rect">
            <a:avLst/>
          </a:prstGeom>
          <a:noFill/>
        </p:spPr>
        <p:txBody>
          <a:bodyPr wrap="square" lIns="91440" tIns="45720" rIns="91440" bIns="45720">
            <a:spAutoFit/>
          </a:bodyPr>
          <a:lstStyle/>
          <a:p>
            <a:pPr algn="ctr">
              <a:buFont typeface="Wingdings" pitchFamily="2" charset="2"/>
              <a:buChar char="v"/>
            </a:pP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Wakaf</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Al Quran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untuk</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kegunaan</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Masjid</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Masjid</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Di Terengganu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dan</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masjid-masjid</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di</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Kemboja</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dan</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Vietnam. </a:t>
            </a:r>
          </a:p>
          <a:p>
            <a:pPr algn="ctr"/>
            <a:endPar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endParaRPr>
          </a:p>
          <a:p>
            <a:pPr algn="ctr">
              <a:buFont typeface="Wingdings" pitchFamily="2" charset="2"/>
              <a:buChar char="v"/>
            </a:pP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Mashaf</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berharga</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RM </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Bernard MT Condensed" pitchFamily="18" charset="0"/>
                <a:cs typeface="Aharoni" pitchFamily="2" charset="-79"/>
              </a:rPr>
              <a:t>30</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seunit</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dikendalikan</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oleh</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Jabatan</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Hal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Ehwal</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Agama  Terengganu.</a:t>
            </a:r>
          </a:p>
          <a:p>
            <a:pPr algn="ctr"/>
            <a:endPar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endParaRPr>
          </a:p>
          <a:p>
            <a:pPr algn="ctr">
              <a:buFont typeface="Wingdings" pitchFamily="2" charset="2"/>
              <a:buChar char="v"/>
            </a:pP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Jika</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berminat</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sila</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hubungi</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imam/</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bilal</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masjid</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berkenaan</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bagi</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urusan</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r>
              <a:rPr lang="en-US" sz="3200" b="1" dirty="0" err="1"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akujanji</a:t>
            </a: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a:t>
            </a:r>
          </a:p>
          <a:p>
            <a:pPr algn="ctr"/>
            <a:r>
              <a:rPr lang="en-US" sz="3200" b="1" dirty="0" smtClean="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rPr>
              <a:t> </a:t>
            </a:r>
            <a:endParaRPr lang="en-US" sz="3200" b="1" dirty="0">
              <a:ln w="12700">
                <a:solidFill>
                  <a:schemeClr val="tx1"/>
                </a:solidFill>
                <a:prstDash val="solid"/>
              </a:ln>
              <a:solidFill>
                <a:srgbClr val="FF6600"/>
              </a:solidFill>
              <a:effectLst>
                <a:glow rad="101600">
                  <a:schemeClr val="tx1">
                    <a:alpha val="60000"/>
                  </a:schemeClr>
                </a:glow>
                <a:outerShdw blurRad="41275" dist="20320" dir="1800000" algn="tl" rotWithShape="0">
                  <a:srgbClr val="000000">
                    <a:alpha val="40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571536" y="0"/>
            <a:ext cx="9715536" cy="7026722"/>
            <a:chOff x="-571536" y="0"/>
            <a:chExt cx="9715536" cy="7026722"/>
          </a:xfrm>
        </p:grpSpPr>
        <p:grpSp>
          <p:nvGrpSpPr>
            <p:cNvPr id="17" name="Group 15"/>
            <p:cNvGrpSpPr/>
            <p:nvPr/>
          </p:nvGrpSpPr>
          <p:grpSpPr>
            <a:xfrm>
              <a:off x="-571536" y="0"/>
              <a:ext cx="9715536" cy="7026722"/>
              <a:chOff x="-571536" y="0"/>
              <a:chExt cx="9715536" cy="7026722"/>
            </a:xfrm>
          </p:grpSpPr>
          <p:pic>
            <p:nvPicPr>
              <p:cNvPr id="19"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7"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pic>
            <p:nvPicPr>
              <p:cNvPr id="28"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2" name="Picture 9" descr="C:\Users\NADHIRAH\Pictures\Masjid Mizan.jpg"/>
              <p:cNvPicPr>
                <a:picLocks noChangeAspect="1" noChangeArrowheads="1"/>
              </p:cNvPicPr>
              <p:nvPr/>
            </p:nvPicPr>
            <p:blipFill>
              <a:blip r:embed="rId7"/>
              <a:srcRect/>
              <a:stretch>
                <a:fillRect/>
              </a:stretch>
            </p:blipFill>
            <p:spPr bwMode="auto">
              <a:xfrm>
                <a:off x="285720" y="714356"/>
                <a:ext cx="4738710" cy="2857520"/>
              </a:xfrm>
              <a:prstGeom prst="rect">
                <a:avLst/>
              </a:prstGeom>
              <a:noFill/>
              <a:effectLst>
                <a:softEdge rad="317500"/>
              </a:effectLst>
            </p:spPr>
          </p:pic>
        </p:grpSp>
        <p:sp>
          <p:nvSpPr>
            <p:cNvPr id="18" name="Rectangle 17"/>
            <p:cNvSpPr/>
            <p:nvPr/>
          </p:nvSpPr>
          <p:spPr>
            <a:xfrm>
              <a:off x="0" y="0"/>
              <a:ext cx="9144000" cy="100010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285728"/>
            <a:ext cx="8929688" cy="523220"/>
          </a:xfrm>
          <a:prstGeom prst="rect">
            <a:avLst/>
          </a:prstGeom>
        </p:spPr>
        <p:txBody>
          <a:bodyPr>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285720" y="1857364"/>
            <a:ext cx="8715436" cy="3970318"/>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”Kami tidak menurunkan Al-Quran kepadamu (wahai Muhammad) supaya engkau menanggung kesusahan. Hanya untuk menjadi peringatan bagi orang-orang yang takut melanggar perintah.  Allah (Al-Quran) diturunkan dari (Tuhan) yang menciptakan bumi dan langit yang tinggi. Iaitu (Allah) Ar-Rahman, yang bersemayam di atas Arasy”.</a:t>
            </a:r>
            <a:endPar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571536" y="0"/>
            <a:ext cx="9715536" cy="7026722"/>
            <a:chOff x="-571536" y="0"/>
            <a:chExt cx="9715536" cy="7026722"/>
          </a:xfrm>
        </p:grpSpPr>
        <p:grpSp>
          <p:nvGrpSpPr>
            <p:cNvPr id="16" name="Group 15"/>
            <p:cNvGrpSpPr/>
            <p:nvPr/>
          </p:nvGrpSpPr>
          <p:grpSpPr>
            <a:xfrm>
              <a:off x="-571536" y="0"/>
              <a:ext cx="9715536" cy="7026722"/>
              <a:chOff x="-571536" y="0"/>
              <a:chExt cx="9715536" cy="7026722"/>
            </a:xfrm>
          </p:grpSpPr>
          <p:pic>
            <p:nvPicPr>
              <p:cNvPr id="17"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18"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pic>
            <p:nvPicPr>
              <p:cNvPr id="19"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7"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8"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29"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0" name="Picture 9" descr="C:\Users\NADHIRAH\Pictures\Masjid Mizan.jpg"/>
              <p:cNvPicPr>
                <a:picLocks noChangeAspect="1" noChangeArrowheads="1"/>
              </p:cNvPicPr>
              <p:nvPr/>
            </p:nvPicPr>
            <p:blipFill>
              <a:blip r:embed="rId7"/>
              <a:srcRect/>
              <a:stretch>
                <a:fillRect/>
              </a:stretch>
            </p:blipFill>
            <p:spPr bwMode="auto">
              <a:xfrm>
                <a:off x="285720" y="714356"/>
                <a:ext cx="4738710" cy="2857520"/>
              </a:xfrm>
              <a:prstGeom prst="rect">
                <a:avLst/>
              </a:prstGeom>
              <a:noFill/>
              <a:effectLst>
                <a:softEdge rad="317500"/>
              </a:effectLst>
            </p:spPr>
          </p:pic>
        </p:grpSp>
        <p:sp>
          <p:nvSpPr>
            <p:cNvPr id="31" name="Rectangle 30"/>
            <p:cNvSpPr/>
            <p:nvPr/>
          </p:nvSpPr>
          <p:spPr>
            <a:xfrm>
              <a:off x="0" y="0"/>
              <a:ext cx="9144000" cy="100010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5" name="Rectangle 14"/>
          <p:cNvSpPr/>
          <p:nvPr/>
        </p:nvSpPr>
        <p:spPr>
          <a:xfrm>
            <a:off x="214282" y="3786190"/>
            <a:ext cx="8715436" cy="2554545"/>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”Tiada Kami tinggalkan sesuatu pun di dalam kitab Al-Quran </a:t>
            </a:r>
            <a:r>
              <a:rPr lang="sv-SE"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ini,kemudian mereka semuanya akan dihimpunkan kepada tuhan mereka untuk dihisab dan menerima balasan”.</a:t>
            </a:r>
            <a:endPar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Rectangle 8"/>
          <p:cNvSpPr/>
          <p:nvPr/>
        </p:nvSpPr>
        <p:spPr>
          <a:xfrm>
            <a:off x="142844"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4" name="Rectangle 13"/>
          <p:cNvSpPr/>
          <p:nvPr/>
        </p:nvSpPr>
        <p:spPr>
          <a:xfrm>
            <a:off x="1000100" y="1428736"/>
            <a:ext cx="7463903" cy="2379762"/>
          </a:xfrm>
          <a:prstGeom prst="rect">
            <a:avLst/>
          </a:prstGeom>
          <a:solidFill>
            <a:srgbClr val="7030A0">
              <a:alpha val="52000"/>
            </a:srgbClr>
          </a:solidFill>
          <a:effectLst>
            <a:softEdge rad="127000"/>
          </a:effectLst>
        </p:spPr>
        <p:txBody>
          <a:bodyPr wrap="square">
            <a:spAutoFit/>
          </a:bodyPr>
          <a:lstStyle/>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فَرَّطْنَا فِي الكِتَابِ مِن </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شَيْءٍ</a:t>
            </a:r>
            <a:endParaRPr lang="en-US"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إِلَى رَبِّهِمْ يُحْشَرُونَ </a:t>
            </a:r>
            <a:endParaRPr lang="en-US"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523887" y="95808"/>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7"/>
              <a:srcRect/>
              <a:stretch>
                <a:fillRect/>
              </a:stretch>
            </p:blipFill>
            <p:spPr bwMode="auto">
              <a:xfrm>
                <a:off x="-571536" y="2428868"/>
                <a:ext cx="5461000" cy="2044700"/>
              </a:xfrm>
              <a:prstGeom prst="rect">
                <a:avLst/>
              </a:prstGeom>
              <a:noFill/>
              <a:effectLst>
                <a:softEdge rad="635000"/>
              </a:effectLst>
            </p:spPr>
          </p:pic>
          <p:pic>
            <p:nvPicPr>
              <p:cNvPr id="1027" name="Picture 3" descr="C:\Users\NADHIRAH\Pictures\orang wanita tua.jpg"/>
              <p:cNvPicPr>
                <a:picLocks noChangeAspect="1" noChangeArrowheads="1"/>
              </p:cNvPicPr>
              <p:nvPr/>
            </p:nvPicPr>
            <p:blipFill>
              <a:blip r:embed="rId8">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71406"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Diturunkan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Suci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Al-Quran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mempunyai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pelbagai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428596" y="1428736"/>
            <a:ext cx="8358246" cy="1928826"/>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Umat</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Islam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hendaklah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memahami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merenung</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mengkaji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Al-</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Q</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uran </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agar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tidak</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bercanggah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berlaku</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penyelewengan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16" name="Rectangle 15"/>
          <p:cNvSpPr/>
          <p:nvPr/>
        </p:nvSpPr>
        <p:spPr>
          <a:xfrm>
            <a:off x="428596" y="3857628"/>
            <a:ext cx="8358246" cy="1928826"/>
          </a:xfrm>
          <a:prstGeom prst="rect">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Ikuti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amalkan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kaedah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p>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adab-adab</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digariskan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Al-Quran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17" name="Striped Right Arrow 16"/>
          <p:cNvSpPr/>
          <p:nvPr/>
        </p:nvSpPr>
        <p:spPr>
          <a:xfrm rot="1204613">
            <a:off x="125436" y="1239548"/>
            <a:ext cx="714348" cy="857256"/>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8" name="Striped Right Arrow 17"/>
          <p:cNvSpPr/>
          <p:nvPr/>
        </p:nvSpPr>
        <p:spPr>
          <a:xfrm rot="1135988">
            <a:off x="119752" y="3693489"/>
            <a:ext cx="714348" cy="857256"/>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571536" y="0"/>
            <a:ext cx="9715536" cy="7026722"/>
            <a:chOff x="-571536" y="0"/>
            <a:chExt cx="9715536" cy="7026722"/>
          </a:xfrm>
        </p:grpSpPr>
        <p:grpSp>
          <p:nvGrpSpPr>
            <p:cNvPr id="17" name="Group 15"/>
            <p:cNvGrpSpPr/>
            <p:nvPr/>
          </p:nvGrpSpPr>
          <p:grpSpPr>
            <a:xfrm>
              <a:off x="-571536" y="0"/>
              <a:ext cx="9715536" cy="7026722"/>
              <a:chOff x="-571536" y="0"/>
              <a:chExt cx="9715536" cy="7026722"/>
            </a:xfrm>
          </p:grpSpPr>
          <p:pic>
            <p:nvPicPr>
              <p:cNvPr id="19"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7"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pic>
            <p:nvPicPr>
              <p:cNvPr id="28"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2" name="Picture 9" descr="C:\Users\NADHIRAH\Pictures\Masjid Mizan.jpg"/>
              <p:cNvPicPr>
                <a:picLocks noChangeAspect="1" noChangeArrowheads="1"/>
              </p:cNvPicPr>
              <p:nvPr/>
            </p:nvPicPr>
            <p:blipFill>
              <a:blip r:embed="rId7"/>
              <a:srcRect/>
              <a:stretch>
                <a:fillRect/>
              </a:stretch>
            </p:blipFill>
            <p:spPr bwMode="auto">
              <a:xfrm>
                <a:off x="285720" y="714356"/>
                <a:ext cx="4738710" cy="2857520"/>
              </a:xfrm>
              <a:prstGeom prst="rect">
                <a:avLst/>
              </a:prstGeom>
              <a:noFill/>
              <a:effectLst>
                <a:softEdge rad="317500"/>
              </a:effectLst>
            </p:spPr>
          </p:pic>
        </p:grpSp>
        <p:sp>
          <p:nvSpPr>
            <p:cNvPr id="18" name="Rectangle 17"/>
            <p:cNvSpPr/>
            <p:nvPr/>
          </p:nvSpPr>
          <p:spPr>
            <a:xfrm>
              <a:off x="0" y="0"/>
              <a:ext cx="9144000" cy="100010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71406"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84106" y="4143380"/>
            <a:ext cx="8929718" cy="2246769"/>
          </a:xfrm>
          <a:prstGeom prst="rect">
            <a:avLst/>
          </a:prstGeom>
          <a:solidFill>
            <a:srgbClr val="FF99FF">
              <a:alpha val="35000"/>
            </a:srgbClr>
          </a:solidFill>
          <a:effectLst>
            <a:softEdge rad="63500"/>
          </a:effectLst>
        </p:spPr>
        <p:txBody>
          <a:bodyPr wrap="square">
            <a:spAutoFit/>
          </a:bodyPr>
          <a:lstStyle/>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”Patutkah mereka (bersikap demikian), tidak mahu memikirkan isi Al-Quran? Kalaulah </a:t>
            </a:r>
            <a:endPar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endParaRPr>
          </a:p>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Al-Quran </a:t>
            </a: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 (datangnya) bukan dari sisi Allah, nescaya mereka akan dapati perselisihan yang banyak di dalamnya”.</a:t>
            </a:r>
            <a:endPar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4" name="Rectangle 13"/>
          <p:cNvSpPr/>
          <p:nvPr/>
        </p:nvSpPr>
        <p:spPr>
          <a:xfrm>
            <a:off x="428596" y="2000240"/>
            <a:ext cx="8286808" cy="1754326"/>
          </a:xfrm>
          <a:prstGeom prst="rect">
            <a:avLst/>
          </a:prstGeom>
          <a:solidFill>
            <a:srgbClr val="7030A0">
              <a:alpha val="58000"/>
            </a:srgbClr>
          </a:solidFill>
          <a:effectLst>
            <a:softEdge rad="63500"/>
          </a:effectLst>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أَفَلاَ يَتَدَبَّرُونَ الْقُرْآنَ وَلَوْ كَانَ مِنْ عِندِ غَيْرِ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لَوَجَدُواْ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فِيهِ اخْتِلاَفًا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كَثِيرًا</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523887" y="95808"/>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7"/>
              <a:srcRect/>
              <a:stretch>
                <a:fillRect/>
              </a:stretch>
            </p:blipFill>
            <p:spPr bwMode="auto">
              <a:xfrm>
                <a:off x="-571536" y="2428868"/>
                <a:ext cx="5461000" cy="2044700"/>
              </a:xfrm>
              <a:prstGeom prst="rect">
                <a:avLst/>
              </a:prstGeom>
              <a:noFill/>
              <a:effectLst>
                <a:softEdge rad="635000"/>
              </a:effectLst>
            </p:spPr>
          </p:pic>
          <p:pic>
            <p:nvPicPr>
              <p:cNvPr id="1027" name="Picture 3" descr="C:\Users\NADHIRAH\Pictures\orang wanita tua.jpg"/>
              <p:cNvPicPr>
                <a:picLocks noChangeAspect="1" noChangeArrowheads="1"/>
              </p:cNvPicPr>
              <p:nvPr/>
            </p:nvPicPr>
            <p:blipFill>
              <a:blip r:embed="rId8">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109506" y="714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Rangsangan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Janji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pembaca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Al-Quran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6" name="Pentagon 15"/>
          <p:cNvSpPr/>
          <p:nvPr/>
        </p:nvSpPr>
        <p:spPr>
          <a:xfrm>
            <a:off x="285720" y="2214554"/>
            <a:ext cx="3286148" cy="2571768"/>
          </a:xfrm>
          <a:prstGeom prst="homePlat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050" name="Picture 2" descr="C:\Users\NADHIRAH\Pictures\bertadarus.jpg"/>
          <p:cNvPicPr>
            <a:picLocks noChangeAspect="1" noChangeArrowheads="1"/>
          </p:cNvPicPr>
          <p:nvPr/>
        </p:nvPicPr>
        <p:blipFill>
          <a:blip r:embed="rId9"/>
          <a:srcRect/>
          <a:stretch>
            <a:fillRect/>
          </a:stretch>
        </p:blipFill>
        <p:spPr bwMode="auto">
          <a:xfrm>
            <a:off x="142844" y="2143116"/>
            <a:ext cx="3071846" cy="2611440"/>
          </a:xfrm>
          <a:prstGeom prst="ellipse">
            <a:avLst/>
          </a:prstGeom>
          <a:ln>
            <a:noFill/>
          </a:ln>
          <a:effectLst>
            <a:softEdge rad="112500"/>
          </a:effectLst>
        </p:spPr>
      </p:pic>
      <p:sp>
        <p:nvSpPr>
          <p:cNvPr id="18" name="Rectangle 17"/>
          <p:cNvSpPr/>
          <p:nvPr/>
        </p:nvSpPr>
        <p:spPr>
          <a:xfrm>
            <a:off x="2786050" y="1785926"/>
            <a:ext cx="6072230" cy="142876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Insyaallah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kesejahteraan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19" name="Rectangle 18"/>
          <p:cNvSpPr/>
          <p:nvPr/>
        </p:nvSpPr>
        <p:spPr>
          <a:xfrm>
            <a:off x="2786050" y="3929066"/>
            <a:ext cx="6072230" cy="150019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huruf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bacaan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571536" y="0"/>
            <a:ext cx="9715536" cy="7026722"/>
            <a:chOff x="-571536" y="0"/>
            <a:chExt cx="9715536" cy="7026722"/>
          </a:xfrm>
        </p:grpSpPr>
        <p:grpSp>
          <p:nvGrpSpPr>
            <p:cNvPr id="17" name="Group 15"/>
            <p:cNvGrpSpPr/>
            <p:nvPr/>
          </p:nvGrpSpPr>
          <p:grpSpPr>
            <a:xfrm>
              <a:off x="-571536" y="0"/>
              <a:ext cx="9715536" cy="7026722"/>
              <a:chOff x="-571536" y="0"/>
              <a:chExt cx="9715536" cy="7026722"/>
            </a:xfrm>
          </p:grpSpPr>
          <p:pic>
            <p:nvPicPr>
              <p:cNvPr id="19"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7"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pic>
            <p:nvPicPr>
              <p:cNvPr id="28"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2" name="Picture 9" descr="C:\Users\NADHIRAH\Pictures\Masjid Mizan.jpg"/>
              <p:cNvPicPr>
                <a:picLocks noChangeAspect="1" noChangeArrowheads="1"/>
              </p:cNvPicPr>
              <p:nvPr/>
            </p:nvPicPr>
            <p:blipFill>
              <a:blip r:embed="rId7"/>
              <a:srcRect/>
              <a:stretch>
                <a:fillRect/>
              </a:stretch>
            </p:blipFill>
            <p:spPr bwMode="auto">
              <a:xfrm>
                <a:off x="285720" y="714356"/>
                <a:ext cx="4738710" cy="2857520"/>
              </a:xfrm>
              <a:prstGeom prst="rect">
                <a:avLst/>
              </a:prstGeom>
              <a:noFill/>
              <a:effectLst>
                <a:softEdge rad="317500"/>
              </a:effectLst>
            </p:spPr>
          </p:pic>
        </p:grpSp>
        <p:sp>
          <p:nvSpPr>
            <p:cNvPr id="18" name="Rectangle 17"/>
            <p:cNvSpPr/>
            <p:nvPr/>
          </p:nvSpPr>
          <p:spPr>
            <a:xfrm>
              <a:off x="0" y="0"/>
              <a:ext cx="9144000" cy="100010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71406" y="3429000"/>
            <a:ext cx="8929718" cy="3108543"/>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”Barang siapa yang membaca satu huruf daripada Kitab Allah (Al-Quran), maka dengan itu baginya satu pahala. Dan pahala itu diganda sepuluh kali. Aki tidak maksudnya  Alif Lam Mim satu huruf, tapi Alif satu huruf, Lam satu huruf </a:t>
            </a:r>
            <a:endPar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endParaRPr>
          </a:p>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t>
            </a: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Mim satu huruf”.</a:t>
            </a:r>
            <a:endPar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4" name="Rectangle 13"/>
          <p:cNvSpPr/>
          <p:nvPr/>
        </p:nvSpPr>
        <p:spPr>
          <a:xfrm>
            <a:off x="714348" y="1142984"/>
            <a:ext cx="7643866" cy="2308324"/>
          </a:xfrm>
          <a:prstGeom prst="rect">
            <a:avLst/>
          </a:prstGeom>
          <a:solidFill>
            <a:srgbClr val="7030A0">
              <a:alpha val="58000"/>
            </a:srgbClr>
          </a:solidFill>
          <a:effectLst>
            <a:softEdge rad="63500"/>
          </a:effectLst>
        </p:spPr>
        <p:txBody>
          <a:bodyPr wrap="square">
            <a:spAutoFit/>
          </a:bodyPr>
          <a:lstStyle/>
          <a:p>
            <a:pPr algn="ctr" rtl="1"/>
            <a:r>
              <a:rPr lang="ar-SA" sz="4800" b="1" dirty="0" smtClean="0">
                <a:solidFill>
                  <a:srgbClr val="FFFF00"/>
                </a:solidFill>
                <a:effectLst>
                  <a:glow rad="101600">
                    <a:schemeClr val="tx1">
                      <a:alpha val="60000"/>
                    </a:schemeClr>
                  </a:glow>
                </a:effectLst>
                <a:cs typeface="Traditional Arabic" pitchFamily="2" charset="-78"/>
              </a:rPr>
              <a:t>مَنْ قَرَأَ حَرْفًا مِنْ كِتَابِ اللهِ فَلَهُ بِهِ حَسَنَةٌ، وَالْحَسَنَةُ بِعَشْر </a:t>
            </a:r>
            <a:r>
              <a:rPr lang="ar-SA" sz="4800" b="1" dirty="0" smtClean="0">
                <a:solidFill>
                  <a:srgbClr val="FFFF00"/>
                </a:solidFill>
                <a:effectLst>
                  <a:glow rad="101600">
                    <a:schemeClr val="tx1">
                      <a:alpha val="60000"/>
                    </a:schemeClr>
                  </a:glow>
                </a:effectLst>
                <a:cs typeface="Traditional Arabic" pitchFamily="2" charset="-78"/>
              </a:rPr>
              <a:t>ِأَمْثَالِهَا، لاَ </a:t>
            </a:r>
            <a:r>
              <a:rPr lang="ar-SA" sz="4800" b="1" dirty="0" smtClean="0">
                <a:solidFill>
                  <a:srgbClr val="FFFF00"/>
                </a:solidFill>
                <a:effectLst>
                  <a:glow rad="101600">
                    <a:schemeClr val="tx1">
                      <a:alpha val="60000"/>
                    </a:schemeClr>
                  </a:glow>
                </a:effectLst>
                <a:cs typeface="Traditional Arabic" pitchFamily="2" charset="-78"/>
              </a:rPr>
              <a:t>أَقُوْلُ آلـم حَرْفٌ وَلَكِنَّ أَلِفٌ حَرْفٌ وَلاَمٌ حَرْفٌ وَمِيْمٌ حَرْفٌ</a:t>
            </a:r>
            <a:endParaRPr lang="en-US" sz="4800" dirty="0">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71536" y="0"/>
            <a:ext cx="9715536" cy="7026722"/>
            <a:chOff x="-571536" y="0"/>
            <a:chExt cx="9715536" cy="7026722"/>
          </a:xfrm>
        </p:grpSpPr>
        <p:grpSp>
          <p:nvGrpSpPr>
            <p:cNvPr id="18" name="Group 15"/>
            <p:cNvGrpSpPr/>
            <p:nvPr/>
          </p:nvGrpSpPr>
          <p:grpSpPr>
            <a:xfrm>
              <a:off x="-571536" y="0"/>
              <a:ext cx="9715536" cy="7026722"/>
              <a:chOff x="-571536" y="0"/>
              <a:chExt cx="9715536" cy="7026722"/>
            </a:xfrm>
          </p:grpSpPr>
          <p:pic>
            <p:nvPicPr>
              <p:cNvPr id="27"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8"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pic>
            <p:nvPicPr>
              <p:cNvPr id="29"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30"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1"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2"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3" name="Picture 9" descr="C:\Users\NADHIRAH\Pictures\Masjid Mizan.jpg"/>
              <p:cNvPicPr>
                <a:picLocks noChangeAspect="1" noChangeArrowheads="1"/>
              </p:cNvPicPr>
              <p:nvPr/>
            </p:nvPicPr>
            <p:blipFill>
              <a:blip r:embed="rId7"/>
              <a:srcRect/>
              <a:stretch>
                <a:fillRect/>
              </a:stretch>
            </p:blipFill>
            <p:spPr bwMode="auto">
              <a:xfrm>
                <a:off x="285720" y="714356"/>
                <a:ext cx="4738710" cy="2857520"/>
              </a:xfrm>
              <a:prstGeom prst="rect">
                <a:avLst/>
              </a:prstGeom>
              <a:noFill/>
              <a:effectLst>
                <a:softEdge rad="317500"/>
              </a:effectLst>
            </p:spPr>
          </p:pic>
        </p:grpSp>
        <p:sp>
          <p:nvSpPr>
            <p:cNvPr id="19" name="Rectangle 18"/>
            <p:cNvSpPr/>
            <p:nvPr/>
          </p:nvSpPr>
          <p:spPr>
            <a:xfrm>
              <a:off x="0" y="0"/>
              <a:ext cx="9144000" cy="100010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5" name="Rectangle 14"/>
          <p:cNvSpPr/>
          <p:nvPr/>
        </p:nvSpPr>
        <p:spPr>
          <a:xfrm>
            <a:off x="142844"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6" name="Rectangle 15"/>
          <p:cNvSpPr/>
          <p:nvPr/>
        </p:nvSpPr>
        <p:spPr>
          <a:xfrm>
            <a:off x="71406" y="4475170"/>
            <a:ext cx="8929718" cy="2308324"/>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”Barang siapa yang membaca Al-Quran dan menurut (pengajaran)nya serta menghafaz, Allah memasukkannya ke dalam syurga dan memberi syafaat kepadanya seramai sepuluh orang daripada keluarganya yang masing-masing telah ditetapkan masuk Neraka”.</a:t>
            </a:r>
            <a:endPar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4" name="Rectangle 13"/>
          <p:cNvSpPr/>
          <p:nvPr/>
        </p:nvSpPr>
        <p:spPr>
          <a:xfrm>
            <a:off x="142844" y="1700933"/>
            <a:ext cx="8858312" cy="2585323"/>
          </a:xfrm>
          <a:prstGeom prst="rect">
            <a:avLst/>
          </a:prstGeom>
          <a:solidFill>
            <a:srgbClr val="7030A0">
              <a:alpha val="63000"/>
            </a:srgb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قَرَأَ الْقُرْءَانَ وَتَلاَهُ وَحَفِظَهُ أَدْخَلَهُ اللهُ الْجَنَّةَ وَشَفَّعَهُ فِيْ عَشَرَةٍ مِنْ أَهْلِ بَيْتِهِ كُلٌّ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قَدْ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وَجَبَتْ لَهُ النَّارَ</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523887" y="95808"/>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7"/>
              <a:srcRect/>
              <a:stretch>
                <a:fillRect/>
              </a:stretch>
            </p:blipFill>
            <p:spPr bwMode="auto">
              <a:xfrm>
                <a:off x="-571536" y="2428868"/>
                <a:ext cx="5461000" cy="2044700"/>
              </a:xfrm>
              <a:prstGeom prst="rect">
                <a:avLst/>
              </a:prstGeom>
              <a:noFill/>
              <a:effectLst>
                <a:softEdge rad="635000"/>
              </a:effectLst>
            </p:spPr>
          </p:pic>
          <p:pic>
            <p:nvPicPr>
              <p:cNvPr id="1027" name="Picture 3" descr="C:\Users\NADHIRAH\Pictures\orang wanita tua.jpg"/>
              <p:cNvPicPr>
                <a:picLocks noChangeAspect="1" noChangeArrowheads="1"/>
              </p:cNvPicPr>
              <p:nvPr/>
            </p:nvPicPr>
            <p:blipFill>
              <a:blip r:embed="rId8">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142844" y="71414"/>
            <a:ext cx="8929688" cy="830997"/>
          </a:xfrm>
          <a:prstGeom prst="rect">
            <a:avLst/>
          </a:prstGeom>
        </p:spPr>
        <p:txBody>
          <a:bodyPr>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Memadaikah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tindakan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pelaksanaan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masyarakat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Suci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cxnSp>
        <p:nvCxnSpPr>
          <p:cNvPr id="16" name="Straight Connector 15"/>
          <p:cNvCxnSpPr/>
          <p:nvPr/>
        </p:nvCxnSpPr>
        <p:spPr>
          <a:xfrm rot="5400000">
            <a:off x="-1490535" y="3224381"/>
            <a:ext cx="3643338" cy="52048"/>
          </a:xfrm>
          <a:prstGeom prst="line">
            <a:avLst/>
          </a:prstGeom>
          <a:ln w="57150">
            <a:solidFill>
              <a:srgbClr val="FFFF00"/>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57224" y="1285860"/>
            <a:ext cx="8072494" cy="142876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Sekadar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memulia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menyakini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membudayakan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p>
        </p:txBody>
      </p:sp>
      <p:cxnSp>
        <p:nvCxnSpPr>
          <p:cNvPr id="28" name="Elbow Connector 27"/>
          <p:cNvCxnSpPr/>
          <p:nvPr/>
        </p:nvCxnSpPr>
        <p:spPr>
          <a:xfrm>
            <a:off x="331758" y="1474774"/>
            <a:ext cx="642942" cy="357190"/>
          </a:xfrm>
          <a:prstGeom prst="bentConnector3">
            <a:avLst>
              <a:gd name="adj1" fmla="val 50000"/>
            </a:avLst>
          </a:prstGeom>
          <a:ln w="5715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57224" y="3071810"/>
            <a:ext cx="8072494" cy="142876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Sekadar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mengumpul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mashaf</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terbaik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dijadikan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koleksi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tontonan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p>
        </p:txBody>
      </p:sp>
      <p:cxnSp>
        <p:nvCxnSpPr>
          <p:cNvPr id="31" name="Elbow Connector 30"/>
          <p:cNvCxnSpPr/>
          <p:nvPr/>
        </p:nvCxnSpPr>
        <p:spPr>
          <a:xfrm>
            <a:off x="331758" y="3260724"/>
            <a:ext cx="642942" cy="357190"/>
          </a:xfrm>
          <a:prstGeom prst="bentConnector3">
            <a:avLst>
              <a:gd name="adj1" fmla="val 50000"/>
            </a:avLst>
          </a:prstGeom>
          <a:ln w="5715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57224" y="4857760"/>
            <a:ext cx="8072494" cy="142876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Sekadar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membacanya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berlagu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dipertandingkan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bermusim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pertandingan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musabaqah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dll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p>
        </p:txBody>
      </p:sp>
      <p:cxnSp>
        <p:nvCxnSpPr>
          <p:cNvPr id="33" name="Elbow Connector 32"/>
          <p:cNvCxnSpPr/>
          <p:nvPr/>
        </p:nvCxnSpPr>
        <p:spPr>
          <a:xfrm>
            <a:off x="331758" y="5046674"/>
            <a:ext cx="642942" cy="357190"/>
          </a:xfrm>
          <a:prstGeom prst="bentConnector3">
            <a:avLst>
              <a:gd name="adj1" fmla="val 50000"/>
            </a:avLst>
          </a:prstGeom>
          <a:ln w="5715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523887" y="95808"/>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7"/>
              <a:srcRect/>
              <a:stretch>
                <a:fillRect/>
              </a:stretch>
            </p:blipFill>
            <p:spPr bwMode="auto">
              <a:xfrm>
                <a:off x="-571536" y="2428868"/>
                <a:ext cx="5461000" cy="2044700"/>
              </a:xfrm>
              <a:prstGeom prst="rect">
                <a:avLst/>
              </a:prstGeom>
              <a:noFill/>
              <a:effectLst>
                <a:softEdge rad="635000"/>
              </a:effectLst>
            </p:spPr>
          </p:pic>
          <p:pic>
            <p:nvPicPr>
              <p:cNvPr id="1027" name="Picture 3" descr="C:\Users\NADHIRAH\Pictures\orang wanita tua.jpg"/>
              <p:cNvPicPr>
                <a:picLocks noChangeAspect="1" noChangeArrowheads="1"/>
              </p:cNvPicPr>
              <p:nvPr/>
            </p:nvPicPr>
            <p:blipFill>
              <a:blip r:embed="rId8">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142844"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Renung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Fikirkanlah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sejenak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857224" y="1142984"/>
            <a:ext cx="8072494" cy="142876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kebimbingan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pelaksanaan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negatif</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ummatnya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a:t>
            </a:r>
            <a:endParaRPr lang="ms-MY" sz="2400" dirty="0"/>
          </a:p>
        </p:txBody>
      </p:sp>
      <p:sp>
        <p:nvSpPr>
          <p:cNvPr id="16" name="Curved Down Arrow 15"/>
          <p:cNvSpPr/>
          <p:nvPr/>
        </p:nvSpPr>
        <p:spPr>
          <a:xfrm rot="1254281">
            <a:off x="168033" y="1164863"/>
            <a:ext cx="1020836" cy="527742"/>
          </a:xfrm>
          <a:prstGeom prst="curvedDown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7" name="Rectangle 16"/>
          <p:cNvSpPr/>
          <p:nvPr/>
        </p:nvSpPr>
        <p:spPr>
          <a:xfrm>
            <a:off x="142844" y="2428868"/>
            <a:ext cx="7143800" cy="642942"/>
          </a:xfrm>
          <a:prstGeom prst="rect">
            <a:avLst/>
          </a:prstGeom>
          <a:no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Al-</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Furqan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30</a:t>
            </a:r>
            <a:endParaRPr lang="ms-MY" sz="3200" dirty="0"/>
          </a:p>
        </p:txBody>
      </p:sp>
      <p:sp>
        <p:nvSpPr>
          <p:cNvPr id="18" name="Rectangle 17"/>
          <p:cNvSpPr/>
          <p:nvPr/>
        </p:nvSpPr>
        <p:spPr>
          <a:xfrm>
            <a:off x="71406" y="4857760"/>
            <a:ext cx="8929718" cy="1569660"/>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berkatalah Rasul : ”Wahai Tuhanku sesungguhnya kaumku telah menjadikan Al-Quran ini satu perlembangaan yang ditinggalkan, tidak dipakai”.</a:t>
            </a:r>
            <a:endPar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9" name="Rectangle 18"/>
          <p:cNvSpPr/>
          <p:nvPr/>
        </p:nvSpPr>
        <p:spPr>
          <a:xfrm>
            <a:off x="71438" y="3071810"/>
            <a:ext cx="9001156" cy="1754326"/>
          </a:xfrm>
          <a:prstGeom prst="rect">
            <a:avLst/>
          </a:prstGeom>
          <a:solidFill>
            <a:srgbClr val="7030A0">
              <a:alpha val="61000"/>
            </a:srgb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وَقَالَ الرَّسُولُ يَا رَبِّ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قَوْمِي اتَّخَذُوا هَذَا الْقُرْآنَ مَهْجُورًا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71536" y="-24"/>
            <a:ext cx="9715536" cy="7026722"/>
            <a:chOff x="-571536" y="0"/>
            <a:chExt cx="9715536" cy="7026722"/>
          </a:xfrm>
        </p:grpSpPr>
        <p:grpSp>
          <p:nvGrpSpPr>
            <p:cNvPr id="18" name="Group 15"/>
            <p:cNvGrpSpPr/>
            <p:nvPr/>
          </p:nvGrpSpPr>
          <p:grpSpPr>
            <a:xfrm>
              <a:off x="-571536" y="0"/>
              <a:ext cx="9715536" cy="7026722"/>
              <a:chOff x="-571536" y="0"/>
              <a:chExt cx="9715536" cy="7026722"/>
            </a:xfrm>
          </p:grpSpPr>
          <p:pic>
            <p:nvPicPr>
              <p:cNvPr id="27"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8"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pic>
            <p:nvPicPr>
              <p:cNvPr id="29"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30"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1"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2"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3" name="Picture 9" descr="C:\Users\NADHIRAH\Pictures\Masjid Mizan.jpg"/>
              <p:cNvPicPr>
                <a:picLocks noChangeAspect="1" noChangeArrowheads="1"/>
              </p:cNvPicPr>
              <p:nvPr/>
            </p:nvPicPr>
            <p:blipFill>
              <a:blip r:embed="rId7"/>
              <a:srcRect/>
              <a:stretch>
                <a:fillRect/>
              </a:stretch>
            </p:blipFill>
            <p:spPr bwMode="auto">
              <a:xfrm>
                <a:off x="285720" y="714356"/>
                <a:ext cx="4738710" cy="2857520"/>
              </a:xfrm>
              <a:prstGeom prst="rect">
                <a:avLst/>
              </a:prstGeom>
              <a:noFill/>
              <a:effectLst>
                <a:softEdge rad="317500"/>
              </a:effectLst>
            </p:spPr>
          </p:pic>
        </p:grpSp>
        <p:sp>
          <p:nvSpPr>
            <p:cNvPr id="19" name="Rectangle 18"/>
            <p:cNvSpPr/>
            <p:nvPr/>
          </p:nvSpPr>
          <p:spPr>
            <a:xfrm>
              <a:off x="0" y="0"/>
              <a:ext cx="9144000" cy="100010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5" name="Rectangle 14"/>
          <p:cNvSpPr/>
          <p:nvPr/>
        </p:nvSpPr>
        <p:spPr>
          <a:xfrm>
            <a:off x="142844"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3" name="Rectangle 12"/>
          <p:cNvSpPr/>
          <p:nvPr/>
        </p:nvSpPr>
        <p:spPr>
          <a:xfrm>
            <a:off x="285720" y="1500174"/>
            <a:ext cx="8358246" cy="4708981"/>
          </a:xfrm>
          <a:prstGeom prst="rect">
            <a:avLst/>
          </a:prstGeom>
          <a:solidFill>
            <a:srgbClr val="7030A0">
              <a:alpha val="65000"/>
            </a:srgbClr>
          </a:solidFill>
          <a:effectLst>
            <a:softEdge rad="127000"/>
          </a:effectLst>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تَعَلَّمَ الْقُرْءَانَ وَعَلَّقَ مَصْحَفَهُ لَمْ يَتَعَاهَدْهُ وَلَمْ يَنْظُرْ فِيْهِ جَآءَ يَوْمَ الْقِيَامَةِ مُتَعَلِّقًا بِهِ، يَقُوْلُ يَارَبَّ الْعَالَمِيْنَ إِنَّ عَبْدَكَ هَذَا اتَّخَذَنِيْ مَهْجُوْرًا،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فَاقْضِ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بَيْنِيْ وَبَيْنَهُ.</a:t>
            </a:r>
            <a:endParaRPr lang="en-US"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5620" y="0"/>
            <a:ext cx="9586810" cy="6919446"/>
            <a:chOff x="-85620" y="0"/>
            <a:chExt cx="9586810" cy="6919446"/>
          </a:xfrm>
        </p:grpSpPr>
        <p:grpSp>
          <p:nvGrpSpPr>
            <p:cNvPr id="17" name="Group 16"/>
            <p:cNvGrpSpPr/>
            <p:nvPr/>
          </p:nvGrpSpPr>
          <p:grpSpPr>
            <a:xfrm>
              <a:off x="0" y="0"/>
              <a:ext cx="9144000" cy="6858000"/>
              <a:chOff x="0" y="0"/>
              <a:chExt cx="9144000" cy="6858000"/>
            </a:xfrm>
          </p:grpSpPr>
          <p:pic>
            <p:nvPicPr>
              <p:cNvPr id="1026"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7"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1028" name="Picture 4" descr="C:\Users\NADHIRAH\Pictures\1.bmp"/>
            <p:cNvPicPr>
              <a:picLocks noChangeAspect="1" noChangeArrowheads="1"/>
            </p:cNvPicPr>
            <p:nvPr/>
          </p:nvPicPr>
          <p:blipFill>
            <a:blip r:embed="rId3"/>
            <a:srcRect/>
            <a:stretch>
              <a:fillRect/>
            </a:stretch>
          </p:blipFill>
          <p:spPr bwMode="auto">
            <a:xfrm rot="2510619">
              <a:off x="733217" y="1459602"/>
              <a:ext cx="5238750" cy="5057786"/>
            </a:xfrm>
            <a:prstGeom prst="rect">
              <a:avLst/>
            </a:prstGeom>
            <a:noFill/>
            <a:effectLst>
              <a:softEdge rad="635000"/>
            </a:effectLst>
          </p:spPr>
        </p:pic>
        <p:pic>
          <p:nvPicPr>
            <p:cNvPr id="12" name="Picture 4" descr="C:\Users\NADHIRAH\Pictures\poster-kejayaan.jpg"/>
            <p:cNvPicPr>
              <a:picLocks noChangeAspect="1" noChangeArrowheads="1"/>
            </p:cNvPicPr>
            <p:nvPr/>
          </p:nvPicPr>
          <p:blipFill>
            <a:blip r:embed="rId4"/>
            <a:srcRect/>
            <a:stretch>
              <a:fillRect/>
            </a:stretch>
          </p:blipFill>
          <p:spPr bwMode="auto">
            <a:xfrm flipH="1">
              <a:off x="6429388" y="0"/>
              <a:ext cx="3071802" cy="6858000"/>
            </a:xfrm>
            <a:prstGeom prst="rect">
              <a:avLst/>
            </a:prstGeom>
            <a:noFill/>
            <a:effectLst>
              <a:softEdge rad="635000"/>
            </a:effectLst>
          </p:spPr>
        </p:pic>
        <p:pic>
          <p:nvPicPr>
            <p:cNvPr id="1032" name="Picture 8" descr="C:\Users\NADHIRAH\Pictures\1_567511_1_34.jpg"/>
            <p:cNvPicPr>
              <a:picLocks noChangeAspect="1" noChangeArrowheads="1"/>
            </p:cNvPicPr>
            <p:nvPr/>
          </p:nvPicPr>
          <p:blipFill>
            <a:blip r:embed="rId5"/>
            <a:srcRect/>
            <a:stretch>
              <a:fillRect/>
            </a:stretch>
          </p:blipFill>
          <p:spPr bwMode="auto">
            <a:xfrm rot="369171">
              <a:off x="-85620" y="4326388"/>
              <a:ext cx="3554273" cy="2593058"/>
            </a:xfrm>
            <a:prstGeom prst="rect">
              <a:avLst/>
            </a:prstGeom>
            <a:noFill/>
            <a:effectLst>
              <a:softEdge rad="317500"/>
            </a:effectLst>
          </p:spPr>
        </p:pic>
        <p:pic>
          <p:nvPicPr>
            <p:cNvPr id="1033" name="Picture 9" descr="C:\Users\NADHIRAH\Pictures\Masjid Mizan.jpg"/>
            <p:cNvPicPr>
              <a:picLocks noChangeAspect="1" noChangeArrowheads="1"/>
            </p:cNvPicPr>
            <p:nvPr/>
          </p:nvPicPr>
          <p:blipFill>
            <a:blip r:embed="rId6"/>
            <a:srcRect/>
            <a:stretch>
              <a:fillRect/>
            </a:stretch>
          </p:blipFill>
          <p:spPr bwMode="auto">
            <a:xfrm>
              <a:off x="285720" y="642918"/>
              <a:ext cx="4738710" cy="3643338"/>
            </a:xfrm>
            <a:prstGeom prst="rect">
              <a:avLst/>
            </a:prstGeom>
            <a:noFill/>
            <a:effectLst>
              <a:softEdge rad="317500"/>
            </a:effectLst>
          </p:spPr>
        </p:pic>
        <p:pic>
          <p:nvPicPr>
            <p:cNvPr id="1029" name="Picture 5" descr="C:\Users\NADHIRAH\Pictures\bangunan.png"/>
            <p:cNvPicPr>
              <a:picLocks noChangeAspect="1" noChangeArrowheads="1"/>
            </p:cNvPicPr>
            <p:nvPr/>
          </p:nvPicPr>
          <p:blipFill>
            <a:blip r:embed="rId7"/>
            <a:srcRect/>
            <a:stretch>
              <a:fillRect/>
            </a:stretch>
          </p:blipFill>
          <p:spPr bwMode="auto">
            <a:xfrm rot="2347623">
              <a:off x="4173308" y="1032638"/>
              <a:ext cx="2373172" cy="3202353"/>
            </a:xfrm>
            <a:prstGeom prst="rect">
              <a:avLst/>
            </a:prstGeom>
            <a:noFill/>
            <a:effectLst>
              <a:softEdge rad="317500"/>
            </a:effectLst>
          </p:spPr>
        </p:pic>
      </p:grpSp>
      <p:grpSp>
        <p:nvGrpSpPr>
          <p:cNvPr id="20" name="Group 7"/>
          <p:cNvGrpSpPr>
            <a:grpSpLocks/>
          </p:cNvGrpSpPr>
          <p:nvPr/>
        </p:nvGrpSpPr>
        <p:grpSpPr bwMode="auto">
          <a:xfrm>
            <a:off x="571504" y="0"/>
            <a:ext cx="1143008" cy="1214446"/>
            <a:chOff x="2160" y="3110"/>
            <a:chExt cx="1080" cy="1080"/>
          </a:xfrm>
          <a:effectLst>
            <a:glow rad="101600">
              <a:schemeClr val="tx1">
                <a:alpha val="60000"/>
              </a:schemeClr>
            </a:glow>
          </a:effectLst>
        </p:grpSpPr>
        <p:sp>
          <p:nvSpPr>
            <p:cNvPr id="21" name="Oval 8"/>
            <p:cNvSpPr>
              <a:spLocks noChangeArrowheads="1"/>
            </p:cNvSpPr>
            <p:nvPr/>
          </p:nvSpPr>
          <p:spPr bwMode="auto">
            <a:xfrm>
              <a:off x="2220" y="3160"/>
              <a:ext cx="960" cy="980"/>
            </a:xfrm>
            <a:prstGeom prst="ellipse">
              <a:avLst/>
            </a:prstGeom>
            <a:solidFill>
              <a:srgbClr val="FFFFFF"/>
            </a:solidFill>
            <a:ln w="9525">
              <a:noFill/>
              <a:round/>
              <a:headEnd/>
              <a:tailEnd/>
            </a:ln>
          </p:spPr>
          <p:txBody>
            <a:bodyPr/>
            <a:lstStyle/>
            <a:p>
              <a:pPr>
                <a:defRPr/>
              </a:pPr>
              <a:endParaRPr lang="ms-MY">
                <a:ln>
                  <a:solidFill>
                    <a:schemeClr val="tx1"/>
                  </a:solidFill>
                </a:ln>
                <a:effectLst>
                  <a:glow rad="101600">
                    <a:schemeClr val="tx1">
                      <a:alpha val="60000"/>
                    </a:schemeClr>
                  </a:glow>
                </a:effectLst>
                <a:latin typeface="Calibri" pitchFamily="34" charset="0"/>
              </a:endParaRPr>
            </a:p>
          </p:txBody>
        </p:sp>
        <p:pic>
          <p:nvPicPr>
            <p:cNvPr id="22" name="Picture 9" descr="lambangterengganu"/>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160" y="3110"/>
              <a:ext cx="1080" cy="1080"/>
            </a:xfrm>
            <a:prstGeom prst="rect">
              <a:avLst/>
            </a:prstGeom>
            <a:noFill/>
            <a:ln w="9525">
              <a:noFill/>
              <a:miter lim="800000"/>
              <a:headEnd/>
              <a:tailEnd/>
            </a:ln>
          </p:spPr>
        </p:pic>
      </p:grpSp>
      <p:sp>
        <p:nvSpPr>
          <p:cNvPr id="23" name="TextBox 22"/>
          <p:cNvSpPr txBox="1"/>
          <p:nvPr/>
        </p:nvSpPr>
        <p:spPr>
          <a:xfrm>
            <a:off x="1214414" y="142852"/>
            <a:ext cx="8001056" cy="646331"/>
          </a:xfrm>
          <a:prstGeom prst="rect">
            <a:avLst/>
          </a:prstGeom>
          <a:noFill/>
        </p:spPr>
        <p:txBody>
          <a:bodyPr wrap="square">
            <a:spAutoFit/>
          </a:bodyPr>
          <a:lstStyle/>
          <a:p>
            <a:pPr algn="ctr" fontAlgn="auto">
              <a:spcBef>
                <a:spcPts val="0"/>
              </a:spcBef>
              <a:spcAft>
                <a:spcPts val="0"/>
              </a:spcAft>
              <a:defRPr/>
            </a:pPr>
            <a:r>
              <a:rPr lang="en-US" sz="3600" b="1" dirty="0" err="1">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Jabatan</a:t>
            </a:r>
            <a:r>
              <a:rPr lang="en-US" sz="3600" b="1" dirty="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 Hal </a:t>
            </a:r>
            <a:r>
              <a:rPr lang="en-US" sz="3600" b="1" dirty="0" err="1">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Ehwal</a:t>
            </a:r>
            <a:r>
              <a:rPr lang="en-US" sz="3600" b="1" dirty="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 </a:t>
            </a:r>
            <a:r>
              <a:rPr lang="en-US" sz="3600" b="1" dirty="0" smtClean="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Agama Terengganu</a:t>
            </a:r>
            <a:endParaRPr lang="en-US" sz="3600" b="1" dirty="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endParaRPr>
          </a:p>
        </p:txBody>
      </p:sp>
      <p:sp>
        <p:nvSpPr>
          <p:cNvPr id="24" name="TextBox 23"/>
          <p:cNvSpPr txBox="1"/>
          <p:nvPr/>
        </p:nvSpPr>
        <p:spPr>
          <a:xfrm>
            <a:off x="500066" y="2003062"/>
            <a:ext cx="7429520" cy="769441"/>
          </a:xfrm>
          <a:prstGeom prst="rect">
            <a:avLst/>
          </a:prstGeom>
          <a:noFill/>
        </p:spPr>
        <p:txBody>
          <a:bodyPr wrap="square">
            <a:spAutoFit/>
          </a:bodyPr>
          <a:lstStyle/>
          <a:p>
            <a:pPr fontAlgn="auto">
              <a:spcBef>
                <a:spcPts val="0"/>
              </a:spcBef>
              <a:spcAft>
                <a:spcPts val="0"/>
              </a:spcAft>
              <a:defRPr/>
            </a:pPr>
            <a:r>
              <a:rPr lang="en-US" sz="4400" b="1" u="sng" dirty="0" err="1">
                <a:ln>
                  <a:solidFill>
                    <a:schemeClr val="accent6">
                      <a:lumMod val="75000"/>
                    </a:schemeClr>
                  </a:solidFill>
                </a:ln>
                <a:solidFill>
                  <a:srgbClr val="FF99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t>
            </a:r>
            <a:r>
              <a:rPr lang="en-US" sz="2400" b="1" u="sng" dirty="0" err="1">
                <a:ln>
                  <a:solidFill>
                    <a:schemeClr val="accent6">
                      <a:lumMod val="75000"/>
                    </a:schemeClr>
                  </a:solidFill>
                </a:ln>
                <a:solidFill>
                  <a:srgbClr val="FF99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hutbah</a:t>
            </a:r>
            <a:r>
              <a:rPr lang="en-US" sz="2400" b="1" u="sng" dirty="0">
                <a:ln>
                  <a:solidFill>
                    <a:schemeClr val="accent6">
                      <a:lumMod val="75000"/>
                    </a:schemeClr>
                  </a:solidFill>
                </a:ln>
                <a:solidFill>
                  <a:srgbClr val="FF99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4400" b="1" u="sng" dirty="0">
                <a:ln>
                  <a:solidFill>
                    <a:schemeClr val="accent6">
                      <a:lumMod val="75000"/>
                    </a:schemeClr>
                  </a:solidFill>
                </a:ln>
                <a:solidFill>
                  <a:srgbClr val="FF99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
            </a:r>
            <a:r>
              <a:rPr lang="en-US" sz="2400" b="1" u="sng" dirty="0">
                <a:ln>
                  <a:solidFill>
                    <a:schemeClr val="accent6">
                      <a:lumMod val="75000"/>
                    </a:schemeClr>
                  </a:solidFill>
                </a:ln>
                <a:solidFill>
                  <a:srgbClr val="FF99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ultimedia</a:t>
            </a:r>
          </a:p>
        </p:txBody>
      </p:sp>
      <p:sp>
        <p:nvSpPr>
          <p:cNvPr id="25" name="TextBox 24"/>
          <p:cNvSpPr txBox="1"/>
          <p:nvPr/>
        </p:nvSpPr>
        <p:spPr>
          <a:xfrm>
            <a:off x="428596" y="2603368"/>
            <a:ext cx="8215370"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b="1" spc="50" dirty="0" smtClean="0">
                <a:ln w="57150">
                  <a:solidFill>
                    <a:srgbClr val="FF0000"/>
                  </a:solidFill>
                </a:ln>
                <a:solidFill>
                  <a:schemeClr val="bg1"/>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Al-Quran </a:t>
            </a:r>
            <a:r>
              <a:rPr lang="en-US" sz="5400" b="1" spc="50" dirty="0" err="1" smtClean="0">
                <a:ln w="57150">
                  <a:solidFill>
                    <a:srgbClr val="FF0000"/>
                  </a:solidFill>
                </a:ln>
                <a:solidFill>
                  <a:schemeClr val="bg1"/>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Pendoman</a:t>
            </a:r>
            <a:r>
              <a:rPr lang="en-US" sz="5400" b="1" spc="50" dirty="0" smtClean="0">
                <a:ln w="57150">
                  <a:solidFill>
                    <a:srgbClr val="FF0000"/>
                  </a:solidFill>
                </a:ln>
                <a:solidFill>
                  <a:schemeClr val="bg1"/>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a:t>
            </a:r>
            <a:r>
              <a:rPr lang="en-US" sz="5400" b="1" spc="50" dirty="0" err="1" smtClean="0">
                <a:ln w="57150">
                  <a:solidFill>
                    <a:srgbClr val="FF0000"/>
                  </a:solidFill>
                </a:ln>
                <a:solidFill>
                  <a:schemeClr val="bg1"/>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Sepanjang</a:t>
            </a:r>
            <a:r>
              <a:rPr lang="en-US" sz="5400" b="1" spc="50" dirty="0" smtClean="0">
                <a:ln w="57150">
                  <a:solidFill>
                    <a:srgbClr val="FF0000"/>
                  </a:solidFill>
                </a:ln>
                <a:solidFill>
                  <a:schemeClr val="bg1"/>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a:t>
            </a:r>
            <a:r>
              <a:rPr lang="en-US" sz="5400" b="1" spc="50" dirty="0" err="1" smtClean="0">
                <a:ln w="57150">
                  <a:solidFill>
                    <a:srgbClr val="FF0000"/>
                  </a:solidFill>
                </a:ln>
                <a:solidFill>
                  <a:schemeClr val="bg1"/>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Zaman</a:t>
            </a:r>
            <a:endParaRPr lang="ms-MY" sz="5400" b="1" spc="50" dirty="0">
              <a:ln w="57150">
                <a:solidFill>
                  <a:srgbClr val="FF0000"/>
                </a:solidFill>
              </a:ln>
              <a:solidFill>
                <a:schemeClr val="bg1"/>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endParaRPr>
          </a:p>
        </p:txBody>
      </p:sp>
      <p:pic>
        <p:nvPicPr>
          <p:cNvPr id="28" name="Picture 3" descr="C:\Users\NADHIRAH\Pictures\al-quran4.jpg"/>
          <p:cNvPicPr>
            <a:picLocks noChangeAspect="1" noChangeArrowheads="1"/>
          </p:cNvPicPr>
          <p:nvPr/>
        </p:nvPicPr>
        <p:blipFill>
          <a:blip r:embed="rId9"/>
          <a:srcRect/>
          <a:stretch>
            <a:fillRect/>
          </a:stretch>
        </p:blipFill>
        <p:spPr bwMode="auto">
          <a:xfrm>
            <a:off x="6697589" y="3143247"/>
            <a:ext cx="2318486" cy="3571901"/>
          </a:xfrm>
          <a:prstGeom prst="rect">
            <a:avLst/>
          </a:prstGeom>
          <a:noFill/>
          <a:effectLst>
            <a:softEdge rad="317500"/>
          </a:effectLst>
        </p:spPr>
      </p:pic>
      <p:sp>
        <p:nvSpPr>
          <p:cNvPr id="26" name="TextBox 25"/>
          <p:cNvSpPr txBox="1"/>
          <p:nvPr/>
        </p:nvSpPr>
        <p:spPr>
          <a:xfrm>
            <a:off x="-76200" y="5643578"/>
            <a:ext cx="9144000" cy="523220"/>
          </a:xfrm>
          <a:prstGeom prst="rect">
            <a:avLst/>
          </a:prstGeom>
          <a:noFill/>
        </p:spPr>
        <p:txBody>
          <a:bodyPr>
            <a:spAutoFit/>
          </a:bodyPr>
          <a:lstStyle/>
          <a:p>
            <a:pPr algn="r" fontAlgn="auto">
              <a:spcBef>
                <a:spcPts val="0"/>
              </a:spcBef>
              <a:spcAft>
                <a:spcPts val="0"/>
              </a:spcAft>
              <a:defRPr/>
            </a:pPr>
            <a:r>
              <a:rPr lang="en-US" sz="2800" b="1" dirty="0" smtClean="0">
                <a:ln w="18415"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rPr>
              <a:t>21 Ramadan 1430/11 September, 2009</a:t>
            </a:r>
            <a:endParaRPr lang="en-US" sz="2800" b="1" dirty="0">
              <a:ln w="18415"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endParaRPr>
          </a:p>
        </p:txBody>
      </p:sp>
      <p:sp>
        <p:nvSpPr>
          <p:cNvPr id="27" name="Rectangle 26"/>
          <p:cNvSpPr/>
          <p:nvPr/>
        </p:nvSpPr>
        <p:spPr>
          <a:xfrm>
            <a:off x="2128825" y="5987497"/>
            <a:ext cx="6300827" cy="584775"/>
          </a:xfrm>
          <a:prstGeom prst="rect">
            <a:avLst/>
          </a:prstGeom>
        </p:spPr>
        <p:txBody>
          <a:bodyPr wrap="none">
            <a:spAutoFit/>
          </a:bodyPr>
          <a:lstStyle/>
          <a:p>
            <a:r>
              <a:rPr lang="en-US" sz="3200" i="1" dirty="0" smtClean="0">
                <a:solidFill>
                  <a:schemeClr val="bg1"/>
                </a:solidFill>
                <a:effectLst>
                  <a:glow rad="101600">
                    <a:schemeClr val="tx1">
                      <a:alpha val="60000"/>
                    </a:schemeClr>
                  </a:glow>
                </a:effectLst>
              </a:rPr>
              <a:t>http://e-khutbah.terengganu.gov.my</a:t>
            </a:r>
            <a:endParaRPr lang="en-US" sz="3200" i="1"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3000"/>
                                        <p:tgtEl>
                                          <p:spTgt spid="2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3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523887" y="95808"/>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7"/>
              <a:srcRect/>
              <a:stretch>
                <a:fillRect/>
              </a:stretch>
            </p:blipFill>
            <p:spPr bwMode="auto">
              <a:xfrm>
                <a:off x="-571536" y="2428868"/>
                <a:ext cx="5461000" cy="2044700"/>
              </a:xfrm>
              <a:prstGeom prst="rect">
                <a:avLst/>
              </a:prstGeom>
              <a:noFill/>
              <a:effectLst>
                <a:softEdge rad="635000"/>
              </a:effectLst>
            </p:spPr>
          </p:pic>
          <p:pic>
            <p:nvPicPr>
              <p:cNvPr id="1027" name="Picture 3" descr="C:\Users\NADHIRAH\Pictures\orang wanita tua.jpg"/>
              <p:cNvPicPr>
                <a:picLocks noChangeAspect="1" noChangeArrowheads="1"/>
              </p:cNvPicPr>
              <p:nvPr/>
            </p:nvPicPr>
            <p:blipFill>
              <a:blip r:embed="rId8">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142844"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214282" y="1643050"/>
            <a:ext cx="8929718" cy="4401205"/>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”Barangsiapa yang mempelajari Al-Quran </a:t>
            </a:r>
          </a:p>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mengantungkan mashafnya, tidak lagi mengulanginya dan tidak mendalami kandungannya, pada hari Qiamat Mashaf </a:t>
            </a:r>
          </a:p>
          <a:p>
            <a:pPr lvl="0" algn="ctr" eaLnBrk="0" fontAlgn="base" hangingPunct="0">
              <a:spcBef>
                <a:spcPct val="0"/>
              </a:spcBef>
              <a:spcAft>
                <a:spcPct val="0"/>
              </a:spcAft>
            </a:pP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Al-Quran itu akan bergantung dengan orang itu dan berkata ”Wahai Tuhan seru sekelian alam sesungguhnya hambamu ini telah meninggalkan aku (tidak menjadikan aku sebagai panduan), </a:t>
            </a: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 </a:t>
            </a: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tentukanlah hukuman antara aku </a:t>
            </a: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t>
            </a:r>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dia”.</a:t>
            </a:r>
            <a:endPar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24"/>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1" name="Picture 5" descr="C:\Users\NADHIRAH\Pictures\bangunan.png"/>
              <p:cNvPicPr>
                <a:picLocks noChangeAspect="1" noChangeArrowheads="1"/>
              </p:cNvPicPr>
              <p:nvPr/>
            </p:nvPicPr>
            <p:blipFill>
              <a:blip r:embed="rId4">
                <a:lum contrast="-20000"/>
              </a:blip>
              <a:srcRect/>
              <a:stretch>
                <a:fillRect/>
              </a:stretch>
            </p:blipFill>
            <p:spPr bwMode="auto">
              <a:xfrm rot="2347623">
                <a:off x="523887" y="95808"/>
                <a:ext cx="2871222" cy="4039302"/>
              </a:xfrm>
              <a:prstGeom prst="rect">
                <a:avLst/>
              </a:prstGeom>
              <a:noFill/>
              <a:effectLst>
                <a:softEdge rad="3175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7"/>
              <a:srcRect/>
              <a:stretch>
                <a:fillRect/>
              </a:stretch>
            </p:blipFill>
            <p:spPr bwMode="auto">
              <a:xfrm>
                <a:off x="-571536" y="2428868"/>
                <a:ext cx="5461000" cy="2044700"/>
              </a:xfrm>
              <a:prstGeom prst="rect">
                <a:avLst/>
              </a:prstGeom>
              <a:noFill/>
              <a:effectLst>
                <a:softEdge rad="635000"/>
              </a:effectLst>
            </p:spPr>
          </p:pic>
          <p:pic>
            <p:nvPicPr>
              <p:cNvPr id="1027" name="Picture 3" descr="C:\Users\NADHIRAH\Pictures\orang wanita tua.jpg"/>
              <p:cNvPicPr>
                <a:picLocks noChangeAspect="1" noChangeArrowheads="1"/>
              </p:cNvPicPr>
              <p:nvPr/>
            </p:nvPicPr>
            <p:blipFill>
              <a:blip r:embed="rId8">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9" name="Rectangle 8"/>
          <p:cNvSpPr/>
          <p:nvPr/>
        </p:nvSpPr>
        <p:spPr>
          <a:xfrm>
            <a:off x="104744" y="92052"/>
            <a:ext cx="8929688" cy="892552"/>
          </a:xfrm>
          <a:prstGeom prst="rect">
            <a:avLst/>
          </a:prstGeom>
        </p:spPr>
        <p:txBody>
          <a:bodyPr>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Langkah-langkah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memantap</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sikap</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pendirian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terhadap</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Al-Quran,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8" name="Rectangle 17"/>
          <p:cNvSpPr/>
          <p:nvPr/>
        </p:nvSpPr>
        <p:spPr>
          <a:xfrm>
            <a:off x="1071506" y="1285860"/>
            <a:ext cx="8072494" cy="142876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diwahyukan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dirty="0"/>
          </a:p>
        </p:txBody>
      </p:sp>
      <p:pic>
        <p:nvPicPr>
          <p:cNvPr id="3074" name="Picture 2" descr="C:\Users\NADHIRAH\Pictures\1_200927_2688.jpg"/>
          <p:cNvPicPr>
            <a:picLocks noChangeAspect="1" noChangeArrowheads="1"/>
          </p:cNvPicPr>
          <p:nvPr/>
        </p:nvPicPr>
        <p:blipFill>
          <a:blip r:embed="rId9"/>
          <a:srcRect/>
          <a:stretch>
            <a:fillRect/>
          </a:stretch>
        </p:blipFill>
        <p:spPr bwMode="auto">
          <a:xfrm>
            <a:off x="0" y="1000108"/>
            <a:ext cx="1500166" cy="1785950"/>
          </a:xfrm>
          <a:prstGeom prst="ellipse">
            <a:avLst/>
          </a:prstGeom>
          <a:ln>
            <a:noFill/>
          </a:ln>
          <a:effectLst>
            <a:softEdge rad="112500"/>
          </a:effectLst>
        </p:spPr>
      </p:pic>
      <p:sp>
        <p:nvSpPr>
          <p:cNvPr id="17" name="TextBox 16"/>
          <p:cNvSpPr txBox="1"/>
          <p:nvPr/>
        </p:nvSpPr>
        <p:spPr>
          <a:xfrm>
            <a:off x="428596" y="1500174"/>
            <a:ext cx="642942" cy="769441"/>
          </a:xfrm>
          <a:prstGeom prst="rect">
            <a:avLst/>
          </a:prstGeom>
          <a:noFill/>
        </p:spPr>
        <p:txBody>
          <a:bodyPr wrap="square" rtlCol="0">
            <a:spAutoFit/>
          </a:bodyPr>
          <a:lstStyle/>
          <a:p>
            <a:r>
              <a:rPr lang="en-US" sz="44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rPr>
              <a:t>1</a:t>
            </a:r>
            <a:endParaRPr lang="ms-MY" sz="44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endParaRPr>
          </a:p>
        </p:txBody>
      </p:sp>
      <p:sp>
        <p:nvSpPr>
          <p:cNvPr id="19" name="Rectangle 18"/>
          <p:cNvSpPr/>
          <p:nvPr/>
        </p:nvSpPr>
        <p:spPr>
          <a:xfrm>
            <a:off x="1071538" y="3000372"/>
            <a:ext cx="8072494" cy="142876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Yakin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mukjizat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teragong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2400" dirty="0"/>
          </a:p>
        </p:txBody>
      </p:sp>
      <p:pic>
        <p:nvPicPr>
          <p:cNvPr id="27" name="Picture 2" descr="C:\Users\NADHIRAH\Pictures\1_200927_2688.jpg"/>
          <p:cNvPicPr>
            <a:picLocks noChangeAspect="1" noChangeArrowheads="1"/>
          </p:cNvPicPr>
          <p:nvPr/>
        </p:nvPicPr>
        <p:blipFill>
          <a:blip r:embed="rId9"/>
          <a:srcRect/>
          <a:stretch>
            <a:fillRect/>
          </a:stretch>
        </p:blipFill>
        <p:spPr bwMode="auto">
          <a:xfrm>
            <a:off x="-71470" y="2857496"/>
            <a:ext cx="1500166" cy="1785950"/>
          </a:xfrm>
          <a:prstGeom prst="ellipse">
            <a:avLst/>
          </a:prstGeom>
          <a:ln>
            <a:noFill/>
          </a:ln>
          <a:effectLst>
            <a:softEdge rad="112500"/>
          </a:effectLst>
        </p:spPr>
      </p:pic>
      <p:sp>
        <p:nvSpPr>
          <p:cNvPr id="28" name="TextBox 27"/>
          <p:cNvSpPr txBox="1"/>
          <p:nvPr/>
        </p:nvSpPr>
        <p:spPr>
          <a:xfrm>
            <a:off x="357126" y="3357562"/>
            <a:ext cx="642942" cy="769441"/>
          </a:xfrm>
          <a:prstGeom prst="rect">
            <a:avLst/>
          </a:prstGeom>
          <a:noFill/>
        </p:spPr>
        <p:txBody>
          <a:bodyPr wrap="square" rtlCol="0">
            <a:spAutoFit/>
          </a:bodyPr>
          <a:lstStyle/>
          <a:p>
            <a:r>
              <a:rPr lang="en-US" sz="44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rPr>
              <a:t>2</a:t>
            </a:r>
            <a:endParaRPr lang="ms-MY" sz="44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endParaRPr>
          </a:p>
        </p:txBody>
      </p:sp>
      <p:sp>
        <p:nvSpPr>
          <p:cNvPr id="29" name="Rectangle 28"/>
          <p:cNvSpPr/>
          <p:nvPr/>
        </p:nvSpPr>
        <p:spPr>
          <a:xfrm>
            <a:off x="1071538" y="4857760"/>
            <a:ext cx="8072494" cy="142876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Percaya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sepenuhnya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diturunkan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p>
        </p:txBody>
      </p:sp>
      <p:pic>
        <p:nvPicPr>
          <p:cNvPr id="30" name="Picture 2" descr="C:\Users\NADHIRAH\Pictures\1_200927_2688.jpg"/>
          <p:cNvPicPr>
            <a:picLocks noChangeAspect="1" noChangeArrowheads="1"/>
          </p:cNvPicPr>
          <p:nvPr/>
        </p:nvPicPr>
        <p:blipFill>
          <a:blip r:embed="rId9"/>
          <a:srcRect/>
          <a:stretch>
            <a:fillRect/>
          </a:stretch>
        </p:blipFill>
        <p:spPr bwMode="auto">
          <a:xfrm>
            <a:off x="-71438" y="4714884"/>
            <a:ext cx="1500166" cy="1785950"/>
          </a:xfrm>
          <a:prstGeom prst="ellipse">
            <a:avLst/>
          </a:prstGeom>
          <a:ln>
            <a:noFill/>
          </a:ln>
          <a:effectLst>
            <a:softEdge rad="112500"/>
          </a:effectLst>
        </p:spPr>
      </p:pic>
      <p:sp>
        <p:nvSpPr>
          <p:cNvPr id="31" name="TextBox 30"/>
          <p:cNvSpPr txBox="1"/>
          <p:nvPr/>
        </p:nvSpPr>
        <p:spPr>
          <a:xfrm>
            <a:off x="357158" y="5214950"/>
            <a:ext cx="642942" cy="769441"/>
          </a:xfrm>
          <a:prstGeom prst="rect">
            <a:avLst/>
          </a:prstGeom>
          <a:noFill/>
        </p:spPr>
        <p:txBody>
          <a:bodyPr wrap="square" rtlCol="0">
            <a:spAutoFit/>
          </a:bodyPr>
          <a:lstStyle/>
          <a:p>
            <a:r>
              <a:rPr lang="en-US" sz="44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rPr>
              <a:t>3</a:t>
            </a:r>
            <a:endParaRPr lang="ms-MY" sz="44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2" name="Rounded Rectangle 21"/>
              <p:cNvSpPr/>
              <p:nvPr/>
            </p:nvSpPr>
            <p:spPr>
              <a:xfrm>
                <a:off x="0" y="20614"/>
                <a:ext cx="9144000" cy="979494"/>
              </a:xfrm>
              <a:prstGeom prst="roundRect">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4"/>
              <a:srcRect/>
              <a:stretch>
                <a:fillRect/>
              </a:stretch>
            </p:blipFill>
            <p:spPr bwMode="auto">
              <a:xfrm rot="21230829" flipH="1">
                <a:off x="-35065"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32" y="928670"/>
            <a:ext cx="4738710" cy="2857520"/>
          </a:xfrm>
          <a:prstGeom prst="rect">
            <a:avLst/>
          </a:prstGeom>
          <a:noFill/>
          <a:effectLst>
            <a:softEdge rad="317500"/>
          </a:effectLst>
        </p:spPr>
      </p:pic>
      <p:sp>
        <p:nvSpPr>
          <p:cNvPr id="9" name="Rectangle 8"/>
          <p:cNvSpPr/>
          <p:nvPr/>
        </p:nvSpPr>
        <p:spPr>
          <a:xfrm>
            <a:off x="142844" y="285728"/>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Buktikan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keyakinan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pic>
        <p:nvPicPr>
          <p:cNvPr id="15" name="Picture 2" descr="C:\Users\NADHIRAH\Pictures\1_200927_2688.jpg"/>
          <p:cNvPicPr>
            <a:picLocks noChangeAspect="1" noChangeArrowheads="1"/>
          </p:cNvPicPr>
          <p:nvPr/>
        </p:nvPicPr>
        <p:blipFill>
          <a:blip r:embed="rId8"/>
          <a:srcRect/>
          <a:stretch>
            <a:fillRect/>
          </a:stretch>
        </p:blipFill>
        <p:spPr bwMode="auto">
          <a:xfrm>
            <a:off x="-131448" y="-71462"/>
            <a:ext cx="1774490" cy="1643074"/>
          </a:xfrm>
          <a:prstGeom prst="ellipse">
            <a:avLst/>
          </a:prstGeom>
          <a:ln>
            <a:noFill/>
          </a:ln>
          <a:effectLst>
            <a:softEdge rad="112500"/>
          </a:effectLst>
        </p:spPr>
      </p:pic>
      <p:sp>
        <p:nvSpPr>
          <p:cNvPr id="16" name="TextBox 15"/>
          <p:cNvSpPr txBox="1"/>
          <p:nvPr/>
        </p:nvSpPr>
        <p:spPr>
          <a:xfrm>
            <a:off x="357158" y="142852"/>
            <a:ext cx="826644" cy="769441"/>
          </a:xfrm>
          <a:prstGeom prst="rect">
            <a:avLst/>
          </a:prstGeom>
          <a:noFill/>
        </p:spPr>
        <p:txBody>
          <a:bodyPr wrap="square" rtlCol="0">
            <a:spAutoFit/>
          </a:bodyPr>
          <a:lstStyle/>
          <a:p>
            <a:r>
              <a:rPr lang="en-US" sz="44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rPr>
              <a:t>4</a:t>
            </a:r>
            <a:endParaRPr lang="ms-MY" sz="44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latin typeface="Arial Black" pitchFamily="34" charset="0"/>
            </a:endParaRPr>
          </a:p>
        </p:txBody>
      </p:sp>
      <p:sp>
        <p:nvSpPr>
          <p:cNvPr id="17" name="Plaque 16"/>
          <p:cNvSpPr/>
          <p:nvPr/>
        </p:nvSpPr>
        <p:spPr>
          <a:xfrm>
            <a:off x="1006180" y="1357298"/>
            <a:ext cx="7209158" cy="928694"/>
          </a:xfrm>
          <a:prstGeom prst="plaque">
            <a:avLst/>
          </a:prstGeom>
          <a:solidFill>
            <a:srgbClr val="00B0F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Bacaan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bertajwid</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setiap</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masa</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p>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menjadi</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bacaan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utama</a:t>
            </a:r>
            <a:endParaRPr lang="ms-MY" sz="2600" dirty="0"/>
          </a:p>
        </p:txBody>
      </p:sp>
      <p:sp>
        <p:nvSpPr>
          <p:cNvPr id="19" name="Plaque 18"/>
          <p:cNvSpPr/>
          <p:nvPr/>
        </p:nvSpPr>
        <p:spPr>
          <a:xfrm>
            <a:off x="1006180" y="2357430"/>
            <a:ext cx="7209158" cy="928694"/>
          </a:xfrm>
          <a:prstGeom prst="plaque">
            <a:avLst/>
          </a:prstGeom>
          <a:solidFill>
            <a:srgbClr val="00B0F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Fahami</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maksud</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ayat</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dibaca</a:t>
            </a:r>
            <a:endParaRPr lang="ms-MY" sz="2600" dirty="0"/>
          </a:p>
        </p:txBody>
      </p:sp>
      <p:sp>
        <p:nvSpPr>
          <p:cNvPr id="27" name="Plaque 26"/>
          <p:cNvSpPr/>
          <p:nvPr/>
        </p:nvSpPr>
        <p:spPr>
          <a:xfrm>
            <a:off x="1000100" y="4357694"/>
            <a:ext cx="7286676" cy="928694"/>
          </a:xfrm>
          <a:prstGeom prst="plaque">
            <a:avLst/>
          </a:prstGeom>
          <a:solidFill>
            <a:srgbClr val="00B0F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Ajar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kembangkan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p>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keluarga</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masyarakat</a:t>
            </a:r>
            <a:endParaRPr lang="ms-MY" sz="2600" dirty="0"/>
          </a:p>
        </p:txBody>
      </p:sp>
      <p:sp>
        <p:nvSpPr>
          <p:cNvPr id="28" name="Plaque 27"/>
          <p:cNvSpPr/>
          <p:nvPr/>
        </p:nvSpPr>
        <p:spPr>
          <a:xfrm>
            <a:off x="1000100" y="3357562"/>
            <a:ext cx="7286676" cy="928694"/>
          </a:xfrm>
          <a:prstGeom prst="plaque">
            <a:avLst/>
          </a:prstGeom>
          <a:solidFill>
            <a:srgbClr val="00B0F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Amalkan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tuntutan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p>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pengajaran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Al-Quran</a:t>
            </a:r>
            <a:endParaRPr lang="ms-MY" sz="2600" dirty="0"/>
          </a:p>
        </p:txBody>
      </p:sp>
      <p:sp>
        <p:nvSpPr>
          <p:cNvPr id="29" name="Plaque 28"/>
          <p:cNvSpPr/>
          <p:nvPr/>
        </p:nvSpPr>
        <p:spPr>
          <a:xfrm>
            <a:off x="1000100" y="5357826"/>
            <a:ext cx="7286676" cy="928694"/>
          </a:xfrm>
          <a:prstGeom prst="plaque">
            <a:avLst/>
          </a:prstGeom>
          <a:solidFill>
            <a:srgbClr val="00B0F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Menghafaz</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ayat</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surah</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Al-Quran </a:t>
            </a:r>
          </a:p>
          <a:p>
            <a:pPr algn="ct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sebanyak</a:t>
            </a:r>
            <a:r>
              <a:rPr lang="en-US" sz="26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effectLst>
                <a:latin typeface="Arial Black" pitchFamily="34" charset="0"/>
              </a:rPr>
              <a:t>mungkin</a:t>
            </a:r>
            <a:endParaRPr lang="ms-MY" sz="2600" dirty="0"/>
          </a:p>
        </p:txBody>
      </p:sp>
      <p:pic>
        <p:nvPicPr>
          <p:cNvPr id="4098" name="Picture 2" descr="C:\Users\NADHIRAH\Pictures\quran.jpg"/>
          <p:cNvPicPr>
            <a:picLocks noChangeAspect="1" noChangeArrowheads="1"/>
          </p:cNvPicPr>
          <p:nvPr/>
        </p:nvPicPr>
        <p:blipFill>
          <a:blip r:embed="rId9"/>
          <a:srcRect/>
          <a:stretch>
            <a:fillRect/>
          </a:stretch>
        </p:blipFill>
        <p:spPr bwMode="auto">
          <a:xfrm>
            <a:off x="428596" y="1362060"/>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0" name="Picture 2" descr="C:\Users\NADHIRAH\Pictures\quran.jpg"/>
          <p:cNvPicPr>
            <a:picLocks noChangeAspect="1" noChangeArrowheads="1"/>
          </p:cNvPicPr>
          <p:nvPr/>
        </p:nvPicPr>
        <p:blipFill>
          <a:blip r:embed="rId9"/>
          <a:srcRect/>
          <a:stretch>
            <a:fillRect/>
          </a:stretch>
        </p:blipFill>
        <p:spPr bwMode="auto">
          <a:xfrm>
            <a:off x="428596" y="2374892"/>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1" name="Picture 2" descr="C:\Users\NADHIRAH\Pictures\quran.jpg"/>
          <p:cNvPicPr>
            <a:picLocks noChangeAspect="1" noChangeArrowheads="1"/>
          </p:cNvPicPr>
          <p:nvPr/>
        </p:nvPicPr>
        <p:blipFill>
          <a:blip r:embed="rId9"/>
          <a:srcRect/>
          <a:stretch>
            <a:fillRect/>
          </a:stretch>
        </p:blipFill>
        <p:spPr bwMode="auto">
          <a:xfrm>
            <a:off x="428596" y="3368576"/>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2" name="Picture 2" descr="C:\Users\NADHIRAH\Pictures\quran.jpg"/>
          <p:cNvPicPr>
            <a:picLocks noChangeAspect="1" noChangeArrowheads="1"/>
          </p:cNvPicPr>
          <p:nvPr/>
        </p:nvPicPr>
        <p:blipFill>
          <a:blip r:embed="rId9"/>
          <a:srcRect/>
          <a:stretch>
            <a:fillRect/>
          </a:stretch>
        </p:blipFill>
        <p:spPr bwMode="auto">
          <a:xfrm>
            <a:off x="428596" y="4362456"/>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3" name="Picture 2" descr="C:\Users\NADHIRAH\Pictures\quran.jpg"/>
          <p:cNvPicPr>
            <a:picLocks noChangeAspect="1" noChangeArrowheads="1"/>
          </p:cNvPicPr>
          <p:nvPr/>
        </p:nvPicPr>
        <p:blipFill>
          <a:blip r:embed="rId9"/>
          <a:srcRect/>
          <a:stretch>
            <a:fillRect/>
          </a:stretch>
        </p:blipFill>
        <p:spPr bwMode="auto">
          <a:xfrm>
            <a:off x="428596" y="5383226"/>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4" name="Picture 2" descr="C:\Users\NADHIRAH\Pictures\quran.jpg"/>
          <p:cNvPicPr>
            <a:picLocks noChangeAspect="1" noChangeArrowheads="1"/>
          </p:cNvPicPr>
          <p:nvPr/>
        </p:nvPicPr>
        <p:blipFill>
          <a:blip r:embed="rId9"/>
          <a:srcRect/>
          <a:stretch>
            <a:fillRect/>
          </a:stretch>
        </p:blipFill>
        <p:spPr bwMode="auto">
          <a:xfrm>
            <a:off x="8001024" y="1387460"/>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5" name="Picture 2" descr="C:\Users\NADHIRAH\Pictures\quran.jpg"/>
          <p:cNvPicPr>
            <a:picLocks noChangeAspect="1" noChangeArrowheads="1"/>
          </p:cNvPicPr>
          <p:nvPr/>
        </p:nvPicPr>
        <p:blipFill>
          <a:blip r:embed="rId9"/>
          <a:srcRect/>
          <a:stretch>
            <a:fillRect/>
          </a:stretch>
        </p:blipFill>
        <p:spPr bwMode="auto">
          <a:xfrm>
            <a:off x="8001024" y="2376382"/>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6" name="Picture 2" descr="C:\Users\NADHIRAH\Pictures\quran.jpg"/>
          <p:cNvPicPr>
            <a:picLocks noChangeAspect="1" noChangeArrowheads="1"/>
          </p:cNvPicPr>
          <p:nvPr/>
        </p:nvPicPr>
        <p:blipFill>
          <a:blip r:embed="rId9"/>
          <a:srcRect/>
          <a:stretch>
            <a:fillRect/>
          </a:stretch>
        </p:blipFill>
        <p:spPr bwMode="auto">
          <a:xfrm>
            <a:off x="7988324" y="3376514"/>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7" name="Picture 2" descr="C:\Users\NADHIRAH\Pictures\quran.jpg"/>
          <p:cNvPicPr>
            <a:picLocks noChangeAspect="1" noChangeArrowheads="1"/>
          </p:cNvPicPr>
          <p:nvPr/>
        </p:nvPicPr>
        <p:blipFill>
          <a:blip r:embed="rId9"/>
          <a:srcRect/>
          <a:stretch>
            <a:fillRect/>
          </a:stretch>
        </p:blipFill>
        <p:spPr bwMode="auto">
          <a:xfrm>
            <a:off x="8001024" y="4389346"/>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8" name="Picture 2" descr="C:\Users\NADHIRAH\Pictures\quran.jpg"/>
          <p:cNvPicPr>
            <a:picLocks noChangeAspect="1" noChangeArrowheads="1"/>
          </p:cNvPicPr>
          <p:nvPr/>
        </p:nvPicPr>
        <p:blipFill>
          <a:blip r:embed="rId9"/>
          <a:srcRect/>
          <a:stretch>
            <a:fillRect/>
          </a:stretch>
        </p:blipFill>
        <p:spPr bwMode="auto">
          <a:xfrm>
            <a:off x="8001024" y="5368840"/>
            <a:ext cx="714380" cy="882656"/>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71536" y="0"/>
            <a:ext cx="9715536" cy="7026722"/>
            <a:chOff x="-571536" y="0"/>
            <a:chExt cx="9715536" cy="7026722"/>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6" name="Picture 9" descr="C:\Users\NADHIRAH\Pictures\Masjid Mizan.jpg"/>
            <p:cNvPicPr>
              <a:picLocks noChangeAspect="1" noChangeArrowheads="1"/>
            </p:cNvPicPr>
            <p:nvPr/>
          </p:nvPicPr>
          <p:blipFill>
            <a:blip r:embed="rId7"/>
            <a:srcRect/>
            <a:stretch>
              <a:fillRect/>
            </a:stretch>
          </p:blipFill>
          <p:spPr bwMode="auto">
            <a:xfrm>
              <a:off x="0" y="571480"/>
              <a:ext cx="4738710" cy="2857520"/>
            </a:xfrm>
            <a:prstGeom prst="rect">
              <a:avLst/>
            </a:prstGeom>
            <a:noFill/>
            <a:effectLst>
              <a:softEdge rad="317500"/>
            </a:effectLst>
          </p:spPr>
        </p:pic>
      </p:grpSp>
      <p:sp>
        <p:nvSpPr>
          <p:cNvPr id="9" name="Rectangle 8"/>
          <p:cNvSpPr/>
          <p:nvPr/>
        </p:nvSpPr>
        <p:spPr>
          <a:xfrm>
            <a:off x="92044" y="46014"/>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Hasyr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21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84106" y="4121072"/>
            <a:ext cx="8929718" cy="2308324"/>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”Sekiranya kami turunkan Al Quran ini ke atas sebuah gunung, nescaya engkau melihat itu khusyu’  serta  pecah belah kerana takut kepada Allah dan ingatlah, contoh perbandingan ini kami kemukakan kepada umat manusia, supaya mereka memikirkannya   ”.</a:t>
            </a:r>
            <a:endPar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8" name="Rectangle 17"/>
          <p:cNvSpPr/>
          <p:nvPr/>
        </p:nvSpPr>
        <p:spPr>
          <a:xfrm>
            <a:off x="142844" y="1142984"/>
            <a:ext cx="8858312" cy="2862322"/>
          </a:xfrm>
          <a:prstGeom prst="rect">
            <a:avLst/>
          </a:prstGeom>
          <a:solidFill>
            <a:srgbClr val="7030A0">
              <a:alpha val="62000"/>
            </a:srgb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لَوْ أَنزَلْنَا هَذَا الْقُرْآنَ عَلَى جَبَلٍ لَّرَأَيْتَهُ خَاشِعًا مُّتَصَدِّعًا مِّنْ خَشْيَةِ اللَّهِ وَتِلْكَ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الأَمْثَالُ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نَضْرِبُهَا لِلنَّاسِ لَعَلَّهُمْ يَتَفَكَّرُونَ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1200329"/>
          </a:xfrm>
          <a:prstGeom prst="rect">
            <a:avLst/>
          </a:prstGeom>
          <a:solidFill>
            <a:schemeClr val="bg1"/>
          </a:solidFill>
        </p:spPr>
        <p:txBody>
          <a:bodyPr wrap="square">
            <a:spAutoFit/>
          </a:bodyPr>
          <a:lstStyle/>
          <a:p>
            <a:pPr algn="ctr">
              <a:defRPr/>
            </a:pP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Antara</a:t>
            </a:r>
            <a:r>
              <a:rPr lang="en-US" sz="3600" b="1"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Dua</a:t>
            </a:r>
            <a:r>
              <a:rPr lang="en-US" sz="3600" b="1"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Khutbah</a:t>
            </a:r>
            <a:endParaRPr lang="en-US" sz="3600"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endParaRPr>
          </a:p>
        </p:txBody>
      </p:sp>
      <p:sp>
        <p:nvSpPr>
          <p:cNvPr id="8" name="Rectangle 7"/>
          <p:cNvSpPr/>
          <p:nvPr/>
        </p:nvSpPr>
        <p:spPr>
          <a:xfrm>
            <a:off x="285720" y="2143116"/>
            <a:ext cx="8358246" cy="4031873"/>
          </a:xfrm>
          <a:prstGeom prst="rect">
            <a:avLst/>
          </a:prstGeom>
          <a:solidFill>
            <a:srgbClr val="FF9999">
              <a:alpha val="3000"/>
            </a:srgbClr>
          </a:solidFill>
        </p:spPr>
        <p:txBody>
          <a:bodyPr wrap="square">
            <a:spAutoFit/>
          </a:bodyPr>
          <a:lstStyle/>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Di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asjid Sultan Zainal Abidin, Kuala Terengganu by Saharuddin Adnan."/>
          <p:cNvPicPr>
            <a:picLocks noChangeAspect="1" noChangeArrowheads="1"/>
          </p:cNvPicPr>
          <p:nvPr/>
        </p:nvPicPr>
        <p:blipFill>
          <a:blip r:embed="rId2">
            <a:clrChange>
              <a:clrFrom>
                <a:srgbClr val="010101"/>
              </a:clrFrom>
              <a:clrTo>
                <a:srgbClr val="010101">
                  <a:alpha val="0"/>
                </a:srgbClr>
              </a:clrTo>
            </a:clrChange>
            <a:duotone>
              <a:prstClr val="black"/>
              <a:srgbClr val="7030A0">
                <a:tint val="45000"/>
                <a:satMod val="400000"/>
              </a:srgbClr>
            </a:duotone>
            <a:lum bright="-20000"/>
          </a:blip>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1"/>
          <p:cNvPicPr>
            <a:picLocks noChangeAspect="1" noChangeArrowheads="1"/>
          </p:cNvPicPr>
          <p:nvPr/>
        </p:nvPicPr>
        <p:blipFill>
          <a:blip r:embed="rId3"/>
          <a:srcRect/>
          <a:stretch>
            <a:fillRect/>
          </a:stretch>
        </p:blipFill>
        <p:spPr bwMode="auto">
          <a:xfrm>
            <a:off x="714348" y="-142900"/>
            <a:ext cx="8429652" cy="1428736"/>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500034" y="5516562"/>
            <a:ext cx="8242300" cy="13414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2000"/>
                                        <p:tgtEl>
                                          <p:spTgt spid="9"/>
                                        </p:tgtEl>
                                      </p:cBhvr>
                                    </p:animEffect>
                                  </p:childTnLst>
                                </p:cTn>
                              </p:par>
                              <p:par>
                                <p:cTn id="8" presetID="1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plus(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71536" y="0"/>
            <a:ext cx="9715536" cy="7026722"/>
            <a:chOff x="-571536" y="0"/>
            <a:chExt cx="9715536" cy="7026722"/>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5"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0" y="28572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16" name="Rectangle 15"/>
          <p:cNvSpPr/>
          <p:nvPr/>
        </p:nvSpPr>
        <p:spPr>
          <a:xfrm>
            <a:off x="480954" y="3156519"/>
            <a:ext cx="8077200" cy="1862048"/>
          </a:xfrm>
          <a:prstGeom prst="rect">
            <a:avLst/>
          </a:prstGeom>
          <a:noFill/>
        </p:spPr>
        <p:txBody>
          <a:bodyPr>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17" name="TextBox 16"/>
          <p:cNvSpPr txBox="1"/>
          <p:nvPr/>
        </p:nvSpPr>
        <p:spPr>
          <a:xfrm>
            <a:off x="838144" y="4799593"/>
            <a:ext cx="7164103" cy="1446550"/>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71536" y="0"/>
            <a:ext cx="9715536" cy="7026722"/>
            <a:chOff x="-571536" y="0"/>
            <a:chExt cx="9715536" cy="7026722"/>
          </a:xfrm>
        </p:grpSpPr>
        <p:grpSp>
          <p:nvGrpSpPr>
            <p:cNvPr id="2" name="Group 17"/>
            <p:cNvGrpSpPr/>
            <p:nvPr/>
          </p:nvGrpSpPr>
          <p:grpSpPr>
            <a:xfrm>
              <a:off x="-571536" y="0"/>
              <a:ext cx="9715536" cy="7026722"/>
              <a:chOff x="-571536" y="0"/>
              <a:chExt cx="9715536" cy="7026722"/>
            </a:xfrm>
          </p:grpSpPr>
          <p:grpSp>
            <p:nvGrpSpPr>
              <p:cNvPr id="3" name="Group 16"/>
              <p:cNvGrpSpPr/>
              <p:nvPr/>
            </p:nvGrpSpPr>
            <p:grpSpPr>
              <a:xfrm>
                <a:off x="0" y="0"/>
                <a:ext cx="9144000" cy="6858000"/>
                <a:chOff x="0" y="0"/>
                <a:chExt cx="9144000" cy="6858000"/>
              </a:xfrm>
            </p:grpSpPr>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6"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4" name="Group 16"/>
              <p:cNvGrpSpPr/>
              <p:nvPr/>
            </p:nvGrpSpPr>
            <p:grpSpPr>
              <a:xfrm>
                <a:off x="-571536" y="20614"/>
                <a:ext cx="9715536" cy="7006108"/>
                <a:chOff x="-571536" y="20614"/>
                <a:chExt cx="9715536" cy="7006108"/>
              </a:xfrm>
            </p:grpSpPr>
            <p:pic>
              <p:nvPicPr>
                <p:cNvPr id="20"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2" name="Rounded Rectangle 21"/>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3"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4"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1026"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5" name="Picture 9" descr="C:\Users\NADHIRAH\Pictures\Masjid Mizan.jpg"/>
            <p:cNvPicPr>
              <a:picLocks noChangeAspect="1" noChangeArrowheads="1"/>
            </p:cNvPicPr>
            <p:nvPr/>
          </p:nvPicPr>
          <p:blipFill>
            <a:blip r:embed="rId7"/>
            <a:srcRect/>
            <a:stretch>
              <a:fillRect/>
            </a:stretch>
          </p:blipFill>
          <p:spPr bwMode="auto">
            <a:xfrm>
              <a:off x="0" y="928670"/>
              <a:ext cx="5024430" cy="2571768"/>
            </a:xfrm>
            <a:prstGeom prst="rect">
              <a:avLst/>
            </a:prstGeom>
            <a:noFill/>
            <a:effectLst>
              <a:softEdge rad="317500"/>
            </a:effectLst>
          </p:spPr>
        </p:pic>
      </p:grpSp>
      <p:sp>
        <p:nvSpPr>
          <p:cNvPr id="16" name="Rectangle 15"/>
          <p:cNvSpPr/>
          <p:nvPr/>
        </p:nvSpPr>
        <p:spPr>
          <a:xfrm>
            <a:off x="142906" y="2142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7" name="Rectangle 16"/>
          <p:cNvSpPr/>
          <p:nvPr/>
        </p:nvSpPr>
        <p:spPr>
          <a:xfrm>
            <a:off x="0" y="1500174"/>
            <a:ext cx="9001156" cy="1446550"/>
          </a:xfrm>
          <a:prstGeom prst="rect">
            <a:avLst/>
          </a:prstGeom>
        </p:spPr>
        <p:txBody>
          <a:bodyPr wrap="square">
            <a:spAutoFit/>
          </a:bodyPr>
          <a:lstStyle/>
          <a:p>
            <a:pPr algn="ctr" rtl="1" fontAlgn="auto">
              <a:spcBef>
                <a:spcPts val="0"/>
              </a:spcBef>
              <a:spcAft>
                <a:spcPts val="0"/>
              </a:spcAft>
              <a:defRPr/>
            </a:pPr>
            <a:r>
              <a:rPr lang="ar-SA" sz="4400" b="1" dirty="0" smtClean="0">
                <a:solidFill>
                  <a:srgbClr val="FFFF00"/>
                </a:solidFill>
                <a:effectLst>
                  <a:glow rad="101600">
                    <a:schemeClr val="tx1">
                      <a:alpha val="60000"/>
                    </a:schemeClr>
                  </a:glow>
                </a:effectLst>
                <a:cs typeface="Traditional Arabic" pitchFamily="2" charset="-78"/>
              </a:rPr>
              <a:t>أَشْـهَدُ أَنْ لآ إِلَهَ إِلاَّ اللهُ وَحْدَهُ لاَ شَرِيْكَ لَهْ، </a:t>
            </a:r>
            <a:endParaRPr lang="en-US" sz="4400" b="1" dirty="0" smtClean="0">
              <a:solidFill>
                <a:srgbClr val="FFFF00"/>
              </a:solidFill>
              <a:effectLst>
                <a:glow rad="101600">
                  <a:schemeClr val="tx1">
                    <a:alpha val="60000"/>
                  </a:schemeClr>
                </a:glow>
              </a:effectLst>
              <a:cs typeface="Traditional Arabic" pitchFamily="2" charset="-78"/>
            </a:endParaRPr>
          </a:p>
          <a:p>
            <a:pPr algn="ctr" rtl="1" fontAlgn="auto">
              <a:spcBef>
                <a:spcPts val="0"/>
              </a:spcBef>
              <a:spcAft>
                <a:spcPts val="0"/>
              </a:spcAft>
              <a:defRPr/>
            </a:pPr>
            <a:r>
              <a:rPr lang="ar-SA" sz="4400" b="1" dirty="0" smtClean="0">
                <a:solidFill>
                  <a:srgbClr val="FFFF00"/>
                </a:solidFill>
                <a:effectLst>
                  <a:glow rad="101600">
                    <a:schemeClr val="tx1">
                      <a:alpha val="60000"/>
                    </a:schemeClr>
                  </a:glow>
                </a:effectLst>
                <a:cs typeface="Traditional Arabic" pitchFamily="2" charset="-78"/>
              </a:rPr>
              <a:t>وَأَشْهَدُ </a:t>
            </a:r>
            <a:r>
              <a:rPr lang="ar-SA" sz="4400" b="1" dirty="0" smtClean="0">
                <a:solidFill>
                  <a:srgbClr val="FFFF00"/>
                </a:solidFill>
                <a:effectLst>
                  <a:glow rad="101600">
                    <a:schemeClr val="tx1">
                      <a:alpha val="60000"/>
                    </a:schemeClr>
                  </a:glow>
                </a:effectLst>
                <a:cs typeface="Traditional Arabic" pitchFamily="2" charset="-78"/>
              </a:rPr>
              <a:t>أَنَّ مُحَمَّدًا عَبْدُهُ </a:t>
            </a:r>
            <a:r>
              <a:rPr lang="ar-SA" sz="4400" b="1" dirty="0" smtClean="0">
                <a:solidFill>
                  <a:srgbClr val="FFFF00"/>
                </a:solidFill>
                <a:effectLst>
                  <a:glow rad="101600">
                    <a:schemeClr val="tx1">
                      <a:alpha val="60000"/>
                    </a:schemeClr>
                  </a:glow>
                </a:effectLst>
                <a:cs typeface="Traditional Arabic" pitchFamily="2" charset="-78"/>
              </a:rPr>
              <a:t>وَرَسُوْلُهُ</a:t>
            </a:r>
            <a:endParaRPr lang="en-US" sz="44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18" name="TextBox 17"/>
          <p:cNvSpPr txBox="1"/>
          <p:nvPr/>
        </p:nvSpPr>
        <p:spPr>
          <a:xfrm>
            <a:off x="285720" y="3071810"/>
            <a:ext cx="8686800" cy="2462213"/>
          </a:xfrm>
          <a:prstGeom prst="rect">
            <a:avLst/>
          </a:prstGeom>
          <a:no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ar-SA"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71536" y="45616"/>
            <a:ext cx="9715536" cy="7026722"/>
            <a:chOff x="-571536" y="0"/>
            <a:chExt cx="9715536" cy="7026722"/>
          </a:xfrm>
        </p:grpSpPr>
        <p:grpSp>
          <p:nvGrpSpPr>
            <p:cNvPr id="17" name="Group 17"/>
            <p:cNvGrpSpPr/>
            <p:nvPr/>
          </p:nvGrpSpPr>
          <p:grpSpPr>
            <a:xfrm>
              <a:off x="-571536" y="0"/>
              <a:ext cx="9715536" cy="7026722"/>
              <a:chOff x="-571536" y="0"/>
              <a:chExt cx="9715536" cy="7026722"/>
            </a:xfrm>
          </p:grpSpPr>
          <p:grpSp>
            <p:nvGrpSpPr>
              <p:cNvPr id="19"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21"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34" name="Rectangle 33"/>
          <p:cNvSpPr/>
          <p:nvPr/>
        </p:nvSpPr>
        <p:spPr>
          <a:xfrm>
            <a:off x="214312" y="2142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5" name="Rectangle 34"/>
          <p:cNvSpPr/>
          <p:nvPr/>
        </p:nvSpPr>
        <p:spPr>
          <a:xfrm>
            <a:off x="142876" y="1632884"/>
            <a:ext cx="9001156" cy="1938992"/>
          </a:xfrm>
          <a:prstGeom prst="rect">
            <a:avLst/>
          </a:prstGeom>
        </p:spPr>
        <p:txBody>
          <a:bodyPr wrap="square">
            <a:spAutoFit/>
          </a:bodyPr>
          <a:lstStyle/>
          <a:p>
            <a:pPr algn="ctr" rtl="1"/>
            <a:r>
              <a:rPr lang="ar-SA" sz="6000" b="1" dirty="0" smtClean="0">
                <a:solidFill>
                  <a:srgbClr val="FFFF00"/>
                </a:solidFill>
                <a:effectLst>
                  <a:glow rad="101600">
                    <a:schemeClr val="tx1">
                      <a:alpha val="60000"/>
                    </a:schemeClr>
                  </a:glow>
                </a:effectLst>
                <a:cs typeface="Traditional Arabic" pitchFamily="2" charset="-78"/>
              </a:rPr>
              <a:t>اللَّهُمَّ صَلِّ وَسَلِّمْ عَلَى عَبْدِكَ وَرَسُوْلِكَ مُحَمَّدٍ وَعَلَى آلِهِ وَصَحْبِهِ </a:t>
            </a:r>
            <a:r>
              <a:rPr lang="ar-SA" sz="6000" b="1" dirty="0" smtClean="0">
                <a:solidFill>
                  <a:srgbClr val="FFFF00"/>
                </a:solidFill>
                <a:effectLst>
                  <a:glow rad="101600">
                    <a:schemeClr val="tx1">
                      <a:alpha val="60000"/>
                    </a:schemeClr>
                  </a:glow>
                </a:effectLst>
                <a:cs typeface="Traditional Arabic" pitchFamily="2" charset="-78"/>
              </a:rPr>
              <a:t>الأَخْيَارِ</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a:t>
            </a:r>
            <a:endParaRPr lang="en-US" sz="6000" dirty="0">
              <a:solidFill>
                <a:srgbClr val="FFFF00"/>
              </a:solidFill>
              <a:effectLst>
                <a:glow rad="101600">
                  <a:schemeClr val="tx1">
                    <a:alpha val="60000"/>
                  </a:schemeClr>
                </a:glow>
              </a:effectLst>
              <a:cs typeface="Traditional Arabic" pitchFamily="2" charset="-78"/>
            </a:endParaRPr>
          </a:p>
        </p:txBody>
      </p:sp>
      <p:sp>
        <p:nvSpPr>
          <p:cNvPr id="36" name="Text Box 2"/>
          <p:cNvSpPr txBox="1">
            <a:spLocks noChangeArrowheads="1"/>
          </p:cNvSpPr>
          <p:nvPr/>
        </p:nvSpPr>
        <p:spPr bwMode="auto">
          <a:xfrm>
            <a:off x="285720" y="3714752"/>
            <a:ext cx="8610600" cy="1818063"/>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ar-SA"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terpilih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571536" y="45616"/>
            <a:ext cx="9715536" cy="7026722"/>
            <a:chOff x="-571536" y="0"/>
            <a:chExt cx="9715536" cy="7026722"/>
          </a:xfrm>
        </p:grpSpPr>
        <p:grpSp>
          <p:nvGrpSpPr>
            <p:cNvPr id="3" name="Group 17"/>
            <p:cNvGrpSpPr/>
            <p:nvPr/>
          </p:nvGrpSpPr>
          <p:grpSpPr>
            <a:xfrm>
              <a:off x="-571536" y="0"/>
              <a:ext cx="9715536" cy="7026722"/>
              <a:chOff x="-571536" y="0"/>
              <a:chExt cx="9715536" cy="7026722"/>
            </a:xfrm>
          </p:grpSpPr>
          <p:grpSp>
            <p:nvGrpSpPr>
              <p:cNvPr id="4"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5"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0" y="214290"/>
            <a:ext cx="8929688"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357158" y="1352496"/>
            <a:ext cx="8504251" cy="2862322"/>
          </a:xfrm>
          <a:prstGeom prst="rect">
            <a:avLst/>
          </a:prstGeom>
        </p:spPr>
        <p:txBody>
          <a:bodyPr wrap="none">
            <a:spAutoFit/>
          </a:bodyPr>
          <a:lstStyle/>
          <a:p>
            <a:pPr algn="ctr" rtl="1"/>
            <a:r>
              <a:rPr lang="ar-SA" sz="6000" b="1" dirty="0" smtClean="0">
                <a:solidFill>
                  <a:srgbClr val="FFFF00"/>
                </a:solidFill>
                <a:effectLst>
                  <a:glow rad="101600">
                    <a:schemeClr val="tx1">
                      <a:alpha val="60000"/>
                    </a:schemeClr>
                  </a:glow>
                </a:effectLst>
                <a:cs typeface="Traditional Arabic" pitchFamily="2" charset="-78"/>
              </a:rPr>
              <a:t>فَيَا إِخْوَانِيَ الْمُسْلِمِيْنَ</a:t>
            </a:r>
            <a:r>
              <a:rPr lang="ar-SA" sz="6000" b="1" dirty="0" smtClean="0">
                <a:solidFill>
                  <a:srgbClr val="FFFF00"/>
                </a:solidFill>
                <a:effectLst>
                  <a:glow rad="101600">
                    <a:schemeClr val="tx1">
                      <a:alpha val="60000"/>
                    </a:schemeClr>
                  </a:glow>
                </a:effectLst>
                <a:cs typeface="Traditional Arabic" pitchFamily="2" charset="-78"/>
              </a:rPr>
              <a:t>،</a:t>
            </a:r>
            <a:endParaRPr lang="en-US" sz="6000" b="1" dirty="0" smtClean="0">
              <a:solidFill>
                <a:srgbClr val="FFFF00"/>
              </a:solidFill>
              <a:effectLst>
                <a:glow rad="101600">
                  <a:schemeClr val="tx1">
                    <a:alpha val="60000"/>
                  </a:schemeClr>
                </a:glow>
              </a:effectLst>
              <a:cs typeface="Traditional Arabic" pitchFamily="2" charset="-78"/>
            </a:endParaRPr>
          </a:p>
          <a:p>
            <a:pPr algn="ctr" rtl="1"/>
            <a:r>
              <a:rPr lang="ar-SA" sz="6000" b="1" dirty="0" smtClean="0">
                <a:solidFill>
                  <a:srgbClr val="FFFF00"/>
                </a:solidFill>
                <a:effectLst>
                  <a:glow rad="101600">
                    <a:schemeClr val="tx1">
                      <a:alpha val="60000"/>
                    </a:schemeClr>
                  </a:glow>
                </a:effectLst>
                <a:cs typeface="Traditional Arabic" pitchFamily="2" charset="-78"/>
              </a:rPr>
              <a:t> </a:t>
            </a:r>
            <a:r>
              <a:rPr lang="ar-SA" sz="6000" b="1" dirty="0" smtClean="0">
                <a:solidFill>
                  <a:srgbClr val="FFFF00"/>
                </a:solidFill>
                <a:effectLst>
                  <a:glow rad="101600">
                    <a:schemeClr val="tx1">
                      <a:alpha val="60000"/>
                    </a:schemeClr>
                  </a:glow>
                </a:effectLst>
                <a:cs typeface="Traditional Arabic" pitchFamily="2" charset="-78"/>
              </a:rPr>
              <a:t>اتَّقُوْا اللهَ وَءَامَنُوْابِهِ وَاعْمَلُوْا الصَّالِحَاتِ</a:t>
            </a:r>
            <a:r>
              <a:rPr lang="ar-SA" sz="6000" b="1" dirty="0" smtClean="0">
                <a:solidFill>
                  <a:srgbClr val="FFFF00"/>
                </a:solidFill>
                <a:effectLst>
                  <a:glow rad="101600">
                    <a:schemeClr val="tx1">
                      <a:alpha val="60000"/>
                    </a:schemeClr>
                  </a:glow>
                </a:effectLst>
                <a:cs typeface="Traditional Arabic" pitchFamily="2" charset="-78"/>
              </a:rPr>
              <a:t>،</a:t>
            </a:r>
            <a:endParaRPr lang="en-US" sz="6000" b="1" dirty="0" smtClean="0">
              <a:solidFill>
                <a:srgbClr val="FFFF00"/>
              </a:solidFill>
              <a:effectLst>
                <a:glow rad="101600">
                  <a:schemeClr val="tx1">
                    <a:alpha val="60000"/>
                  </a:schemeClr>
                </a:glow>
              </a:effectLst>
              <a:cs typeface="Traditional Arabic" pitchFamily="2" charset="-78"/>
            </a:endParaRPr>
          </a:p>
          <a:p>
            <a:pPr algn="ctr" rtl="1"/>
            <a:r>
              <a:rPr lang="ar-SA" sz="6000" b="1" dirty="0" smtClean="0">
                <a:solidFill>
                  <a:srgbClr val="FFFF00"/>
                </a:solidFill>
                <a:effectLst>
                  <a:glow rad="101600">
                    <a:schemeClr val="tx1">
                      <a:alpha val="60000"/>
                    </a:schemeClr>
                  </a:glow>
                </a:effectLst>
                <a:cs typeface="Traditional Arabic" pitchFamily="2" charset="-78"/>
              </a:rPr>
              <a:t> </a:t>
            </a:r>
            <a:r>
              <a:rPr lang="ar-SA" sz="6000" b="1" dirty="0" smtClean="0">
                <a:solidFill>
                  <a:srgbClr val="FFFF00"/>
                </a:solidFill>
                <a:effectLst>
                  <a:glow rad="101600">
                    <a:schemeClr val="tx1">
                      <a:alpha val="60000"/>
                    </a:schemeClr>
                  </a:glow>
                </a:effectLst>
                <a:cs typeface="Traditional Arabic" pitchFamily="2" charset="-78"/>
              </a:rPr>
              <a:t>وَأَحْسِنُوْا إِنَّ اللهَ يُحِبُّ الْمُحْسِنِيْنَ</a:t>
            </a:r>
            <a:endParaRPr lang="ms-MY" sz="60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16" name="Text Box 2"/>
          <p:cNvSpPr txBox="1">
            <a:spLocks noChangeArrowheads="1"/>
          </p:cNvSpPr>
          <p:nvPr/>
        </p:nvSpPr>
        <p:spPr bwMode="auto">
          <a:xfrm>
            <a:off x="285720" y="4000504"/>
            <a:ext cx="8501122" cy="267983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muslimin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sekelian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Allah,berimanlah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beramallah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kebaikan.serta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perelokkanlah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suka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p:cNvGrpSpPr/>
          <p:nvPr/>
        </p:nvGrpSpPr>
        <p:grpSpPr>
          <a:xfrm>
            <a:off x="0" y="0"/>
            <a:ext cx="9144000" cy="7026722"/>
            <a:chOff x="0" y="0"/>
            <a:chExt cx="9144000" cy="7026722"/>
          </a:xfrm>
        </p:grpSpPr>
        <p:grpSp>
          <p:nvGrpSpPr>
            <p:cNvPr id="12" name="Group 16"/>
            <p:cNvGrpSpPr/>
            <p:nvPr/>
          </p:nvGrpSpPr>
          <p:grpSpPr>
            <a:xfrm>
              <a:off x="0" y="0"/>
              <a:ext cx="9144000" cy="6858000"/>
              <a:chOff x="0" y="0"/>
              <a:chExt cx="9144000" cy="6858000"/>
            </a:xfrm>
          </p:grpSpPr>
          <p:pic>
            <p:nvPicPr>
              <p:cNvPr id="23"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4"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18"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5" name="Rounded Rectangle 24"/>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0"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051"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grpSp>
      <p:sp>
        <p:nvSpPr>
          <p:cNvPr id="15" name="Rectangle 14"/>
          <p:cNvSpPr/>
          <p:nvPr/>
        </p:nvSpPr>
        <p:spPr>
          <a:xfrm>
            <a:off x="0" y="129581"/>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17" name="TextBox 16"/>
          <p:cNvSpPr txBox="1"/>
          <p:nvPr/>
        </p:nvSpPr>
        <p:spPr>
          <a:xfrm>
            <a:off x="1147826" y="4313644"/>
            <a:ext cx="7164103" cy="1200329"/>
          </a:xfrm>
          <a:prstGeom prst="rect">
            <a:avLst/>
          </a:prstGeom>
          <a:noFill/>
          <a:ln w="57150">
            <a:noFill/>
          </a:ln>
        </p:spPr>
        <p:txBody>
          <a:bodyPr>
            <a:spAutoFit/>
          </a:bodyPr>
          <a:lstStyle/>
          <a:p>
            <a:pPr algn="ctr" fontAlgn="auto">
              <a:spcBef>
                <a:spcPts val="0"/>
              </a:spcBef>
              <a:spcAft>
                <a:spcPts val="0"/>
              </a:spcAft>
              <a:defRPr/>
            </a:pPr>
            <a:r>
              <a:rPr lang="en-US" sz="36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pic>
        <p:nvPicPr>
          <p:cNvPr id="14" name="Picture 9" descr="C:\Users\NADHIRAH\Pictures\Masjid Mizan.jpg"/>
          <p:cNvPicPr>
            <a:picLocks noChangeAspect="1" noChangeArrowheads="1"/>
          </p:cNvPicPr>
          <p:nvPr/>
        </p:nvPicPr>
        <p:blipFill>
          <a:blip r:embed="rId6"/>
          <a:srcRect/>
          <a:stretch>
            <a:fillRect/>
          </a:stretch>
        </p:blipFill>
        <p:spPr bwMode="auto">
          <a:xfrm>
            <a:off x="142844" y="1071546"/>
            <a:ext cx="4738710" cy="3000396"/>
          </a:xfrm>
          <a:prstGeom prst="rect">
            <a:avLst/>
          </a:prstGeom>
          <a:noFill/>
          <a:effectLst>
            <a:softEdge rad="317500"/>
          </a:effectLst>
        </p:spPr>
      </p:pic>
      <p:sp>
        <p:nvSpPr>
          <p:cNvPr id="16" name="Rectangle 15"/>
          <p:cNvSpPr/>
          <p:nvPr/>
        </p:nvSpPr>
        <p:spPr>
          <a:xfrm>
            <a:off x="709642" y="1977932"/>
            <a:ext cx="8077200" cy="2308324"/>
          </a:xfrm>
          <a:prstGeom prst="rect">
            <a:avLst/>
          </a:prstGeom>
          <a:noFill/>
        </p:spPr>
        <p:txBody>
          <a:bodyPr wrap="square">
            <a:spAutoFit/>
          </a:bodyPr>
          <a:lstStyle/>
          <a:p>
            <a:pPr algn="ctr" fontAlgn="auto">
              <a:spcBef>
                <a:spcPts val="0"/>
              </a:spcBef>
              <a:spcAft>
                <a:spcPts val="0"/>
              </a:spcAft>
              <a:defRPr/>
            </a:pPr>
            <a:r>
              <a:rPr lang="ar-SA" sz="14400" b="1" dirty="0" smtClean="0">
                <a:ln w="3175" cmpd="sng">
                  <a:solidFill>
                    <a:schemeClr val="bg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4400" b="1" dirty="0">
                <a:ln w="3175" cmpd="sng">
                  <a:solidFill>
                    <a:schemeClr val="bg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لِلَّهِ</a:t>
            </a:r>
            <a:endParaRPr lang="en-US" sz="14400" b="1" dirty="0">
              <a:ln w="3175" cmpd="sng">
                <a:solidFill>
                  <a:schemeClr val="bg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571536" y="-24"/>
            <a:ext cx="9715536" cy="7026722"/>
            <a:chOff x="-571536" y="0"/>
            <a:chExt cx="9715536" cy="7026722"/>
          </a:xfrm>
        </p:grpSpPr>
        <p:grpSp>
          <p:nvGrpSpPr>
            <p:cNvPr id="3" name="Group 17"/>
            <p:cNvGrpSpPr/>
            <p:nvPr/>
          </p:nvGrpSpPr>
          <p:grpSpPr>
            <a:xfrm>
              <a:off x="-571536" y="0"/>
              <a:ext cx="9715536" cy="7026722"/>
              <a:chOff x="-571536" y="0"/>
              <a:chExt cx="9715536" cy="7026722"/>
            </a:xfrm>
          </p:grpSpPr>
          <p:grpSp>
            <p:nvGrpSpPr>
              <p:cNvPr id="4"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5"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142906" y="214290"/>
            <a:ext cx="8929688" cy="584775"/>
          </a:xfrm>
          <a:prstGeom prst="rect">
            <a:avLst/>
          </a:prstGeom>
        </p:spPr>
        <p:txBody>
          <a:bodyPr>
            <a:spAutoFit/>
          </a:bodyP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ounded Rectangle 14"/>
          <p:cNvSpPr/>
          <p:nvPr/>
        </p:nvSpPr>
        <p:spPr>
          <a:xfrm>
            <a:off x="357158" y="1928802"/>
            <a:ext cx="8429684" cy="1285884"/>
          </a:xfrm>
          <a:prstGeom prst="roundRect">
            <a:avLst/>
          </a:prstGeom>
          <a:gradFill flip="none" rotWithShape="1">
            <a:gsLst>
              <a:gs pos="0">
                <a:srgbClr val="00B0F0">
                  <a:shade val="30000"/>
                  <a:satMod val="115000"/>
                  <a:alpha val="0"/>
                </a:srgbClr>
              </a:gs>
              <a:gs pos="50000">
                <a:srgbClr val="00B0F0">
                  <a:shade val="67500"/>
                  <a:satMod val="115000"/>
                </a:srgbClr>
              </a:gs>
              <a:gs pos="100000">
                <a:srgbClr val="00B0F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effectLst>
                  <a:glow rad="101600">
                    <a:schemeClr val="bg1">
                      <a:alpha val="60000"/>
                    </a:schemeClr>
                  </a:glow>
                </a:effectLst>
                <a:latin typeface="Arial Black" pitchFamily="34" charset="0"/>
              </a:rPr>
              <a:t>Takuti</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dan</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Takwa</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kepada</a:t>
            </a:r>
            <a:r>
              <a:rPr lang="en-US" sz="2800" b="1" dirty="0" smtClean="0">
                <a:solidFill>
                  <a:schemeClr val="tx1"/>
                </a:solidFill>
                <a:effectLst>
                  <a:glow rad="101600">
                    <a:schemeClr val="bg1">
                      <a:alpha val="60000"/>
                    </a:schemeClr>
                  </a:glow>
                </a:effectLst>
                <a:latin typeface="Arial Black" pitchFamily="34" charset="0"/>
              </a:rPr>
              <a:t> Allah.</a:t>
            </a:r>
            <a:endParaRPr lang="ms-MY" sz="2800" b="1" dirty="0">
              <a:solidFill>
                <a:schemeClr val="tx1"/>
              </a:solidFill>
              <a:effectLst>
                <a:glow rad="101600">
                  <a:schemeClr val="bg1">
                    <a:alpha val="60000"/>
                  </a:schemeClr>
                </a:glow>
              </a:effectLst>
              <a:latin typeface="Arial Black" pitchFamily="34" charset="0"/>
            </a:endParaRPr>
          </a:p>
        </p:txBody>
      </p:sp>
      <p:sp>
        <p:nvSpPr>
          <p:cNvPr id="16" name="Rounded Rectangle 15"/>
          <p:cNvSpPr/>
          <p:nvPr/>
        </p:nvSpPr>
        <p:spPr>
          <a:xfrm>
            <a:off x="357158" y="4000504"/>
            <a:ext cx="8429684" cy="1285884"/>
          </a:xfrm>
          <a:prstGeom prst="roundRect">
            <a:avLst/>
          </a:prstGeom>
          <a:gradFill flip="none" rotWithShape="1">
            <a:gsLst>
              <a:gs pos="0">
                <a:srgbClr val="00B0F0">
                  <a:shade val="30000"/>
                  <a:satMod val="115000"/>
                  <a:alpha val="0"/>
                </a:srgbClr>
              </a:gs>
              <a:gs pos="50000">
                <a:srgbClr val="00B0F0">
                  <a:shade val="67500"/>
                  <a:satMod val="115000"/>
                </a:srgbClr>
              </a:gs>
              <a:gs pos="100000">
                <a:srgbClr val="00B0F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glow rad="101600">
                    <a:schemeClr val="bg1">
                      <a:alpha val="60000"/>
                    </a:schemeClr>
                  </a:glow>
                </a:effectLst>
                <a:latin typeface="Arial Black" pitchFamily="34" charset="0"/>
              </a:rPr>
              <a:t>Allah </a:t>
            </a:r>
            <a:r>
              <a:rPr lang="en-US" sz="2800" b="1" dirty="0" err="1" smtClean="0">
                <a:solidFill>
                  <a:schemeClr val="tx1"/>
                </a:solidFill>
                <a:effectLst>
                  <a:glow rad="101600">
                    <a:schemeClr val="bg1">
                      <a:alpha val="60000"/>
                    </a:schemeClr>
                  </a:glow>
                </a:effectLst>
                <a:latin typeface="Arial Black" pitchFamily="34" charset="0"/>
              </a:rPr>
              <a:t>memuliakan</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setiap</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perbuatan</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amalan</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kebaikan</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dan</a:t>
            </a:r>
            <a:r>
              <a:rPr lang="en-US" sz="2800" b="1" dirty="0" smtClean="0">
                <a:solidFill>
                  <a:schemeClr val="tx1"/>
                </a:solidFill>
                <a:effectLst>
                  <a:glow rad="101600">
                    <a:schemeClr val="bg1">
                      <a:alpha val="60000"/>
                    </a:schemeClr>
                  </a:glow>
                </a:effectLst>
                <a:latin typeface="Arial Black" pitchFamily="34" charset="0"/>
              </a:rPr>
              <a:t> </a:t>
            </a:r>
            <a:r>
              <a:rPr lang="en-US" sz="2800" b="1" dirty="0" err="1" smtClean="0">
                <a:solidFill>
                  <a:schemeClr val="tx1"/>
                </a:solidFill>
                <a:effectLst>
                  <a:glow rad="101600">
                    <a:schemeClr val="bg1">
                      <a:alpha val="60000"/>
                    </a:schemeClr>
                  </a:glow>
                </a:effectLst>
                <a:latin typeface="Arial Black" pitchFamily="34" charset="0"/>
              </a:rPr>
              <a:t>soleh</a:t>
            </a:r>
            <a:r>
              <a:rPr lang="en-US" sz="2800" b="1" dirty="0" smtClean="0">
                <a:solidFill>
                  <a:schemeClr val="tx1"/>
                </a:solidFill>
                <a:effectLst>
                  <a:glow rad="101600">
                    <a:schemeClr val="bg1">
                      <a:alpha val="60000"/>
                    </a:schemeClr>
                  </a:glow>
                </a:effectLst>
                <a:latin typeface="Arial Black" pitchFamily="34" charset="0"/>
              </a:rPr>
              <a:t>.</a:t>
            </a:r>
            <a:endParaRPr lang="ms-MY" sz="2800" b="1" dirty="0">
              <a:solidFill>
                <a:schemeClr val="tx1"/>
              </a:solidFill>
              <a:effectLst>
                <a:glow rad="101600">
                  <a:schemeClr val="bg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571536" y="-24"/>
            <a:ext cx="9715536" cy="7026722"/>
            <a:chOff x="-571536" y="0"/>
            <a:chExt cx="9715536" cy="7026722"/>
          </a:xfrm>
        </p:grpSpPr>
        <p:grpSp>
          <p:nvGrpSpPr>
            <p:cNvPr id="3" name="Group 17"/>
            <p:cNvGrpSpPr/>
            <p:nvPr/>
          </p:nvGrpSpPr>
          <p:grpSpPr>
            <a:xfrm>
              <a:off x="-571536" y="0"/>
              <a:ext cx="9715536" cy="7026722"/>
              <a:chOff x="-571536" y="0"/>
              <a:chExt cx="9715536" cy="7026722"/>
            </a:xfrm>
          </p:grpSpPr>
          <p:grpSp>
            <p:nvGrpSpPr>
              <p:cNvPr id="4"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5"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71406" y="71414"/>
            <a:ext cx="8929688" cy="954107"/>
          </a:xfrm>
          <a:prstGeom prst="rect">
            <a:avLst/>
          </a:prstGeom>
        </p:spPr>
        <p:txBody>
          <a:bodyPr>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Galakan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menambah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keberkatan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7" name="Rounded Rectangle 16"/>
          <p:cNvSpPr/>
          <p:nvPr/>
        </p:nvSpPr>
        <p:spPr>
          <a:xfrm>
            <a:off x="500034" y="4643446"/>
            <a:ext cx="7929618" cy="192882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Seseorang</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mengetuai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mendengar</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bacaan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seseorang</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lain yang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khusyuk</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mengikut</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tajwid</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memperbetulkan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jika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terdapat</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kesilapan</a:t>
            </a:r>
            <a:endParaRPr lang="ms-MY" sz="28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20" name="Curved Down Arrow 19"/>
          <p:cNvSpPr/>
          <p:nvPr/>
        </p:nvSpPr>
        <p:spPr>
          <a:xfrm rot="2815549">
            <a:off x="6939145" y="3873930"/>
            <a:ext cx="2286016" cy="1360990"/>
          </a:xfrm>
          <a:prstGeom prst="curvedDownArrow">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6" name="Rounded Rectangle 15"/>
          <p:cNvSpPr/>
          <p:nvPr/>
        </p:nvSpPr>
        <p:spPr>
          <a:xfrm>
            <a:off x="3286116" y="3071810"/>
            <a:ext cx="5000660" cy="1285884"/>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Membaca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Al-Quran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berkumpulan</a:t>
            </a:r>
            <a:endParaRPr lang="ms-MY" sz="28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9" name="Curved Down Arrow 18"/>
          <p:cNvSpPr/>
          <p:nvPr/>
        </p:nvSpPr>
        <p:spPr>
          <a:xfrm rot="1311031">
            <a:off x="4123101" y="1816528"/>
            <a:ext cx="2286016" cy="1148159"/>
          </a:xfrm>
          <a:prstGeom prst="curvedDownArrow">
            <a:avLst/>
          </a:prstGeom>
          <a:solidFill>
            <a:srgbClr val="FFFF0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5" name="Rounded Rectangle 14"/>
          <p:cNvSpPr/>
          <p:nvPr/>
        </p:nvSpPr>
        <p:spPr>
          <a:xfrm>
            <a:off x="285720" y="1500174"/>
            <a:ext cx="4286280" cy="1285884"/>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Bertadarus</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p>
          <a:p>
            <a:pPr algn="ct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Al-Quran</a:t>
            </a:r>
            <a:endParaRPr lang="ms-MY" sz="2800" b="1" dirty="0">
              <a:ln>
                <a:solidFill>
                  <a:schemeClr val="tx1"/>
                </a:solidFill>
              </a:ln>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2908" y="-24"/>
            <a:ext cx="9286908" cy="6964908"/>
            <a:chOff x="-142908" y="-24"/>
            <a:chExt cx="9286908" cy="6964908"/>
          </a:xfrm>
        </p:grpSpPr>
        <p:grpSp>
          <p:nvGrpSpPr>
            <p:cNvPr id="17" name="Group 16"/>
            <p:cNvGrpSpPr/>
            <p:nvPr/>
          </p:nvGrpSpPr>
          <p:grpSpPr>
            <a:xfrm>
              <a:off x="0" y="-24"/>
              <a:ext cx="9144000" cy="6858000"/>
              <a:chOff x="0" y="-24"/>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24"/>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24"/>
                <a:ext cx="4714876" cy="6858000"/>
              </a:xfrm>
              <a:prstGeom prst="rect">
                <a:avLst/>
              </a:prstGeom>
              <a:noFill/>
            </p:spPr>
          </p:pic>
        </p:grpSp>
        <p:grpSp>
          <p:nvGrpSpPr>
            <p:cNvPr id="21" name="Group 20"/>
            <p:cNvGrpSpPr/>
            <p:nvPr/>
          </p:nvGrpSpPr>
          <p:grpSpPr>
            <a:xfrm>
              <a:off x="-142908" y="1320054"/>
              <a:ext cx="7128452" cy="5644830"/>
              <a:chOff x="-142908" y="1320054"/>
              <a:chExt cx="7128452" cy="5644830"/>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196066" flipH="1">
                <a:off x="1403245" y="1320054"/>
                <a:ext cx="5582299" cy="5644830"/>
              </a:xfrm>
              <a:prstGeom prst="rect">
                <a:avLst/>
              </a:prstGeom>
              <a:noFill/>
              <a:effectLst>
                <a:softEdge rad="635000"/>
              </a:effectLst>
            </p:spPr>
          </p:pic>
          <p:pic>
            <p:nvPicPr>
              <p:cNvPr id="31" name="Picture 2" descr="C:\Users\NADHIRAH\Pictures\anak2.jpg"/>
              <p:cNvPicPr>
                <a:picLocks noChangeAspect="1" noChangeArrowheads="1"/>
              </p:cNvPicPr>
              <p:nvPr/>
            </p:nvPicPr>
            <p:blipFill>
              <a:blip r:embed="rId4"/>
              <a:srcRect/>
              <a:stretch>
                <a:fillRect/>
              </a:stretch>
            </p:blipFill>
            <p:spPr bwMode="auto">
              <a:xfrm>
                <a:off x="-142908" y="2027242"/>
                <a:ext cx="5461000" cy="2044700"/>
              </a:xfrm>
              <a:prstGeom prst="rect">
                <a:avLst/>
              </a:prstGeom>
              <a:noFill/>
              <a:effectLst>
                <a:softEdge rad="317500"/>
              </a:effectLst>
            </p:spPr>
          </p:pic>
        </p:grpSp>
      </p:grpSp>
      <p:sp>
        <p:nvSpPr>
          <p:cNvPr id="28" name="Rounded Rectangle 27"/>
          <p:cNvSpPr/>
          <p:nvPr/>
        </p:nvSpPr>
        <p:spPr>
          <a:xfrm>
            <a:off x="0" y="20590"/>
            <a:ext cx="9144000" cy="147958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5"/>
          <a:srcRect/>
          <a:stretch>
            <a:fillRect/>
          </a:stretch>
        </p:blipFill>
        <p:spPr bwMode="auto">
          <a:xfrm rot="21230829" flipH="1">
            <a:off x="4491067" y="4854323"/>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6"/>
          <a:srcRect/>
          <a:stretch>
            <a:fillRect/>
          </a:stretch>
        </p:blipFill>
        <p:spPr bwMode="auto">
          <a:xfrm>
            <a:off x="7128817" y="3753349"/>
            <a:ext cx="2015183" cy="3104627"/>
          </a:xfrm>
          <a:prstGeom prst="rect">
            <a:avLst/>
          </a:prstGeom>
          <a:noFill/>
          <a:effectLst>
            <a:softEdge rad="317500"/>
          </a:effectLst>
        </p:spPr>
      </p:pic>
      <p:pic>
        <p:nvPicPr>
          <p:cNvPr id="18" name="Picture 9" descr="C:\Users\NADHIRAH\Pictures\Masjid Mizan.jpg"/>
          <p:cNvPicPr>
            <a:picLocks noChangeAspect="1" noChangeArrowheads="1"/>
          </p:cNvPicPr>
          <p:nvPr/>
        </p:nvPicPr>
        <p:blipFill>
          <a:blip r:embed="rId7"/>
          <a:srcRect/>
          <a:stretch>
            <a:fillRect/>
          </a:stretch>
        </p:blipFill>
        <p:spPr bwMode="auto">
          <a:xfrm>
            <a:off x="0" y="1214422"/>
            <a:ext cx="4738710" cy="2214578"/>
          </a:xfrm>
          <a:prstGeom prst="rect">
            <a:avLst/>
          </a:prstGeom>
          <a:noFill/>
          <a:effectLst>
            <a:softEdge rad="317500"/>
          </a:effectLst>
        </p:spPr>
      </p:pic>
      <p:sp>
        <p:nvSpPr>
          <p:cNvPr id="14" name="Rectangle 13"/>
          <p:cNvSpPr/>
          <p:nvPr/>
        </p:nvSpPr>
        <p:spPr>
          <a:xfrm>
            <a:off x="71406" y="71414"/>
            <a:ext cx="8929688" cy="861774"/>
          </a:xfrm>
          <a:prstGeom prst="rect">
            <a:avLst/>
          </a:prstGeom>
        </p:spPr>
        <p:txBody>
          <a:bodyPr>
            <a:spAutoFit/>
          </a:bodyPr>
          <a:lstStyle/>
          <a:p>
            <a:pPr algn="ctr" fontAlgn="auto">
              <a:spcBef>
                <a:spcPts val="0"/>
              </a:spcBef>
              <a:spcAft>
                <a:spcPts val="0"/>
              </a:spcAft>
              <a:defRPr/>
            </a:pP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Bertadarus</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Jibrail</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Ramadan </a:t>
            </a:r>
            <a:endParaRPr lang="en-US" sz="25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9" name="Rectangle 18"/>
          <p:cNvSpPr/>
          <p:nvPr/>
        </p:nvSpPr>
        <p:spPr>
          <a:xfrm>
            <a:off x="214344" y="857232"/>
            <a:ext cx="8929688" cy="707886"/>
          </a:xfrm>
          <a:prstGeom prst="rect">
            <a:avLst/>
          </a:prstGeom>
        </p:spPr>
        <p:txBody>
          <a:bodyPr>
            <a:spAutoFit/>
          </a:bodyPr>
          <a:lstStyle/>
          <a:p>
            <a:pPr fontAlgn="auto">
              <a:spcBef>
                <a:spcPts val="0"/>
              </a:spcBef>
              <a:spcAft>
                <a:spcPts val="0"/>
              </a:spcAft>
              <a:defRPr/>
            </a:pPr>
            <a:r>
              <a:rPr lang="en-US" sz="4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Ibn</a:t>
            </a:r>
            <a:r>
              <a:rPr lang="en-US" sz="4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t>
            </a:r>
            <a:r>
              <a:rPr lang="en-US" sz="4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Abbas</a:t>
            </a:r>
            <a:r>
              <a:rPr lang="en-US" sz="4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t>
            </a:r>
            <a:r>
              <a:rPr lang="en-US" sz="4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r.a</a:t>
            </a:r>
            <a:r>
              <a:rPr lang="en-US" sz="4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t>
            </a:r>
            <a:r>
              <a:rPr lang="en-US" sz="4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berkata</a:t>
            </a:r>
            <a:r>
              <a:rPr lang="en-US" sz="4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a:t>
            </a:r>
            <a:endParaRPr lang="en-US" sz="4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endParaRPr>
          </a:p>
        </p:txBody>
      </p:sp>
      <p:sp>
        <p:nvSpPr>
          <p:cNvPr id="20" name="Rectangle 19"/>
          <p:cNvSpPr/>
          <p:nvPr/>
        </p:nvSpPr>
        <p:spPr>
          <a:xfrm>
            <a:off x="142876" y="4429132"/>
            <a:ext cx="8929718" cy="1862048"/>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”Adalah Rasulullah s.a.w. insan yang paling pemurah, lebih-lebih lagi pada bulan Ramadan ketika baginda dikunjungi oleh Jibrail. Jibrail mengunjungi baginda pada setiap malam di bulan Ramadan, lalu beliau bertadarus Al-Quran dengan baginda”.</a:t>
            </a:r>
            <a:endPar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6" name="Rectangle 15"/>
          <p:cNvSpPr/>
          <p:nvPr/>
        </p:nvSpPr>
        <p:spPr>
          <a:xfrm>
            <a:off x="214282" y="1857364"/>
            <a:ext cx="8715436" cy="2308324"/>
          </a:xfrm>
          <a:prstGeom prst="rect">
            <a:avLst/>
          </a:prstGeom>
          <a:solidFill>
            <a:srgbClr val="7030A0">
              <a:alpha val="62000"/>
            </a:srgbClr>
          </a:solidFill>
        </p:spPr>
        <p:txBody>
          <a:bodyPr wrap="square">
            <a:spAutoFit/>
          </a:bodyPr>
          <a:lstStyle/>
          <a:p>
            <a:pPr algn="ct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ابْنُ عَبَّاس رَضِيَ الله عَنْهُ بركات:	</a:t>
            </a:r>
            <a:b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b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كَانَ رَسُوْلُ اللهِ صَلَّى اللهُ عَلَيْهِ وَسَلَّمَ أَجْوَدَ النَّاسِ، وَكَانَ أَجْوَدَ مَايَكُوْنُ فِىْ رَمَضَانَ حِيْنَ يَلْقَاهُ جِبْرِيْلُ وَكَانَ يَلْقَاهُ فِيْ كُلِّ لَيْلَةٍ مِنْ رَمَضَانَ فَيُدَارِسُهُ الْقُرْءَانَ.	</a:t>
            </a:r>
            <a:endParaRPr lang="en-US"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571536" y="-24"/>
            <a:ext cx="9715536" cy="7026722"/>
            <a:chOff x="-571536" y="0"/>
            <a:chExt cx="9715536" cy="7026722"/>
          </a:xfrm>
        </p:grpSpPr>
        <p:grpSp>
          <p:nvGrpSpPr>
            <p:cNvPr id="3" name="Group 17"/>
            <p:cNvGrpSpPr/>
            <p:nvPr/>
          </p:nvGrpSpPr>
          <p:grpSpPr>
            <a:xfrm>
              <a:off x="-571536" y="0"/>
              <a:ext cx="9715536" cy="7026722"/>
              <a:chOff x="-571536" y="0"/>
              <a:chExt cx="9715536" cy="7026722"/>
            </a:xfrm>
          </p:grpSpPr>
          <p:grpSp>
            <p:nvGrpSpPr>
              <p:cNvPr id="4"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5"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71406" y="308740"/>
            <a:ext cx="8929688" cy="523220"/>
          </a:xfrm>
          <a:prstGeom prst="rect">
            <a:avLst/>
          </a:prstGeom>
        </p:spPr>
        <p:txBody>
          <a:bodyPr>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6" name="Rounded Rectangle 15"/>
          <p:cNvSpPr/>
          <p:nvPr/>
        </p:nvSpPr>
        <p:spPr>
          <a:xfrm>
            <a:off x="285720" y="1500174"/>
            <a:ext cx="8501122" cy="1285884"/>
          </a:xfrm>
          <a:prstGeom prst="roundRect">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Peristiwa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Rasulullah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Malaikat</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Jibrail</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bertadarus</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bulan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Ramadan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sebagai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ikutan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umat</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kini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a:t>
            </a:r>
            <a:endParaRPr lang="ms-MY" sz="28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7" name="Rounded Rectangle 16"/>
          <p:cNvSpPr/>
          <p:nvPr/>
        </p:nvSpPr>
        <p:spPr>
          <a:xfrm>
            <a:off x="357158" y="3000372"/>
            <a:ext cx="8501122" cy="1285884"/>
          </a:xfrm>
          <a:prstGeom prst="roundRect">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Digalakkan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membaca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Al-Quran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bulan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Ramadan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sekurang-kurangnya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sekali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khatam</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a:t>
            </a:r>
            <a:endParaRPr lang="ms-MY" sz="28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9" name="Rounded Rectangle 18"/>
          <p:cNvSpPr/>
          <p:nvPr/>
        </p:nvSpPr>
        <p:spPr>
          <a:xfrm>
            <a:off x="428596" y="4500570"/>
            <a:ext cx="8501122" cy="1285884"/>
          </a:xfrm>
          <a:prstGeom prst="roundRect">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Al-Quran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adalah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sebagai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pengukuhan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iman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panduan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hidup</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a:t>
            </a:r>
            <a:endParaRPr lang="ms-MY" sz="28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20" name="Notched Right Arrow 19"/>
          <p:cNvSpPr/>
          <p:nvPr/>
        </p:nvSpPr>
        <p:spPr>
          <a:xfrm>
            <a:off x="76200" y="1827202"/>
            <a:ext cx="500066" cy="642942"/>
          </a:xfrm>
          <a:prstGeom prst="notchedRightArrow">
            <a:avLst>
              <a:gd name="adj1" fmla="val 50000"/>
              <a:gd name="adj2" fmla="val 55079"/>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1" name="Notched Right Arrow 20"/>
          <p:cNvSpPr/>
          <p:nvPr/>
        </p:nvSpPr>
        <p:spPr>
          <a:xfrm>
            <a:off x="142844" y="3357562"/>
            <a:ext cx="500066" cy="642942"/>
          </a:xfrm>
          <a:prstGeom prst="notchedRightArrow">
            <a:avLst>
              <a:gd name="adj1" fmla="val 50000"/>
              <a:gd name="adj2" fmla="val 55079"/>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2" name="Notched Right Arrow 21"/>
          <p:cNvSpPr/>
          <p:nvPr/>
        </p:nvSpPr>
        <p:spPr>
          <a:xfrm>
            <a:off x="214282" y="4857760"/>
            <a:ext cx="500066" cy="642942"/>
          </a:xfrm>
          <a:prstGeom prst="notchedRightArrow">
            <a:avLst>
              <a:gd name="adj1" fmla="val 50000"/>
              <a:gd name="adj2" fmla="val 55079"/>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571536" y="0"/>
            <a:ext cx="9715536" cy="7026722"/>
            <a:chOff x="-571536" y="0"/>
            <a:chExt cx="9715536" cy="7026722"/>
          </a:xfrm>
        </p:grpSpPr>
        <p:grpSp>
          <p:nvGrpSpPr>
            <p:cNvPr id="3" name="Group 17"/>
            <p:cNvGrpSpPr/>
            <p:nvPr/>
          </p:nvGrpSpPr>
          <p:grpSpPr>
            <a:xfrm>
              <a:off x="-571536" y="0"/>
              <a:ext cx="9715536" cy="7026722"/>
              <a:chOff x="-571536" y="0"/>
              <a:chExt cx="9715536" cy="7026722"/>
            </a:xfrm>
          </p:grpSpPr>
          <p:grpSp>
            <p:nvGrpSpPr>
              <p:cNvPr id="4"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5"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71406" y="308740"/>
            <a:ext cx="8929688" cy="477054"/>
          </a:xfrm>
          <a:prstGeom prst="rect">
            <a:avLst/>
          </a:prstGeom>
        </p:spPr>
        <p:txBody>
          <a:bodyPr>
            <a:spAutoFit/>
          </a:bodyPr>
          <a:lstStyle/>
          <a:p>
            <a:pPr algn="ctr" fontAlgn="auto">
              <a:spcBef>
                <a:spcPts val="0"/>
              </a:spcBef>
              <a:spcAft>
                <a:spcPts val="0"/>
              </a:spcAft>
              <a:defRPr/>
            </a:pP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Sad,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29</a:t>
            </a:r>
            <a:endParaRPr lang="en-US" sz="25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0" name="Rectangle 19"/>
          <p:cNvSpPr/>
          <p:nvPr/>
        </p:nvSpPr>
        <p:spPr>
          <a:xfrm>
            <a:off x="71406" y="3500438"/>
            <a:ext cx="8929718" cy="2215991"/>
          </a:xfrm>
          <a:prstGeom prst="rect">
            <a:avLst/>
          </a:prstGeom>
          <a:solidFill>
            <a:srgbClr val="FF99FF">
              <a:alpha val="35000"/>
            </a:srgbClr>
          </a:solidFill>
        </p:spPr>
        <p:txBody>
          <a:bodyPr wrap="square">
            <a:spAutoFit/>
          </a:bodyPr>
          <a:lstStyle/>
          <a:p>
            <a:pPr lvl="0" algn="ctr" eaLnBrk="0" fontAlgn="base" hangingPunct="0">
              <a:spcBef>
                <a:spcPct val="0"/>
              </a:spcBef>
              <a:spcAft>
                <a:spcPct val="0"/>
              </a:spcAft>
            </a:pPr>
            <a:r>
              <a:rPr lang="sv-SE"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”Adalah Rasulullah s.a.w. insan yang paling pemurah, (Al-Quran) sebuah Kitab yang Kami turunkan (dan umatmu wahai Muhammad), Kitab yang banyak faedah dan manfaatnya, untuk mereka memahami dengan teliti kandungan ayat-ayatnya dan untuk orang-orang yang berakal sempurna beringat mengambil iktibar”.</a:t>
            </a:r>
            <a:endPar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6" name="Rectangle 15"/>
          <p:cNvSpPr/>
          <p:nvPr/>
        </p:nvSpPr>
        <p:spPr>
          <a:xfrm>
            <a:off x="214314" y="1571612"/>
            <a:ext cx="8786842" cy="1754326"/>
          </a:xfrm>
          <a:prstGeom prst="rect">
            <a:avLst/>
          </a:prstGeom>
          <a:solidFill>
            <a:srgbClr val="7030A0">
              <a:alpha val="62000"/>
            </a:srgbClr>
          </a:solidFill>
        </p:spPr>
        <p:txBody>
          <a:bodyPr wrap="square">
            <a:spAutoFit/>
          </a:bodyPr>
          <a:lstStyle/>
          <a:p>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كِتَابٌ أَنزَلْنَاهُ إِلَيْكَ مُبَارَكٌ لِّيَدَّبَّرُوا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آيَاتِهِ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وَلِيَتَذَكَّرَ أُوْلُوا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الأَلْبَابِ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571536" y="-24"/>
            <a:ext cx="9715536" cy="7026722"/>
            <a:chOff x="-571536" y="0"/>
            <a:chExt cx="9715536" cy="7026722"/>
          </a:xfrm>
        </p:grpSpPr>
        <p:grpSp>
          <p:nvGrpSpPr>
            <p:cNvPr id="3" name="Group 17"/>
            <p:cNvGrpSpPr/>
            <p:nvPr/>
          </p:nvGrpSpPr>
          <p:grpSpPr>
            <a:xfrm>
              <a:off x="-571536" y="0"/>
              <a:ext cx="9715536" cy="7026722"/>
              <a:chOff x="-571536" y="0"/>
              <a:chExt cx="9715536" cy="7026722"/>
            </a:xfrm>
          </p:grpSpPr>
          <p:grpSp>
            <p:nvGrpSpPr>
              <p:cNvPr id="4"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5"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142844" y="2218505"/>
            <a:ext cx="8763000" cy="3416320"/>
          </a:xfrm>
          <a:prstGeom prst="rect">
            <a:avLst/>
          </a:prstGeom>
        </p:spPr>
        <p:txBody>
          <a:bodyPr wrap="square">
            <a:spAutoFit/>
          </a:bodyPr>
          <a:lstStyle/>
          <a:p>
            <a:pPr algn="ctr" rtl="1"/>
            <a:r>
              <a:rPr lang="ar-SA" sz="7200" b="1" dirty="0">
                <a:ln>
                  <a:solidFill>
                    <a:schemeClr val="bg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rPr>
              <a:t>إِنَّ اللهَ وَمَلآئِكَتَهُ يُصَلُّونَ عَلَى النَّبِيِّ </a:t>
            </a:r>
            <a:endParaRPr lang="en-US" sz="7200" b="1" dirty="0">
              <a:ln>
                <a:solidFill>
                  <a:schemeClr val="bg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endParaRPr>
          </a:p>
          <a:p>
            <a:pPr algn="ctr" rtl="1"/>
            <a:r>
              <a:rPr lang="ar-SA" sz="7200" b="1" dirty="0">
                <a:ln>
                  <a:solidFill>
                    <a:schemeClr val="bg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rPr>
              <a:t>يَآ أَيُّهَا الَّذِينَ ءَامَنُوا صَلُّوا عَلَيْهِ وَسَلِّمُوا تَسْلِيمًا </a:t>
            </a:r>
            <a:endParaRPr lang="ms-MY" sz="7200" b="1" dirty="0">
              <a:ln>
                <a:solidFill>
                  <a:schemeClr val="bg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endParaRPr>
          </a:p>
        </p:txBody>
      </p:sp>
      <p:sp>
        <p:nvSpPr>
          <p:cNvPr id="15" name="Title 1"/>
          <p:cNvSpPr txBox="1">
            <a:spLocks/>
          </p:cNvSpPr>
          <p:nvPr/>
        </p:nvSpPr>
        <p:spPr>
          <a:xfrm>
            <a:off x="428596" y="71414"/>
            <a:ext cx="8229600" cy="78581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rPr>
              <a:t>Firman</a:t>
            </a:r>
            <a:r>
              <a:rPr kumimoji="0" lang="en-US" sz="2400" b="1" i="0" u="none" strike="noStrike" kern="1200" cap="none" spc="0" normalizeH="0" baseline="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rPr>
              <a:t> Allah ……</a:t>
            </a:r>
            <a:endParaRPr kumimoji="0" lang="en-US" sz="2800" b="1" i="0" u="none" strike="noStrike" kern="1200" cap="none" spc="0" normalizeH="0" baseline="0" noProof="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endParaRPr>
          </a:p>
        </p:txBody>
      </p:sp>
      <p:sp>
        <p:nvSpPr>
          <p:cNvPr id="16" name="Title 1"/>
          <p:cNvSpPr txBox="1">
            <a:spLocks/>
          </p:cNvSpPr>
          <p:nvPr/>
        </p:nvSpPr>
        <p:spPr>
          <a:xfrm>
            <a:off x="628680" y="285728"/>
            <a:ext cx="8229600" cy="71438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Surah</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Al </a:t>
            </a: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Ahzab</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a:t>
            </a: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Ayat</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56 </a:t>
            </a:r>
            <a:endParaRPr kumimoji="0" lang="en-US" sz="2800" b="1" i="0" u="none" strike="noStrike" kern="1200" cap="none" spc="0" normalizeH="0" baseline="0" noProof="0"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571536" y="-24"/>
            <a:ext cx="9715536" cy="7026722"/>
            <a:chOff x="-571536" y="0"/>
            <a:chExt cx="9715536" cy="7026722"/>
          </a:xfrm>
        </p:grpSpPr>
        <p:grpSp>
          <p:nvGrpSpPr>
            <p:cNvPr id="3" name="Group 17"/>
            <p:cNvGrpSpPr/>
            <p:nvPr/>
          </p:nvGrpSpPr>
          <p:grpSpPr>
            <a:xfrm>
              <a:off x="-571536" y="0"/>
              <a:ext cx="9715536" cy="7026722"/>
              <a:chOff x="-571536" y="0"/>
              <a:chExt cx="9715536" cy="7026722"/>
            </a:xfrm>
          </p:grpSpPr>
          <p:grpSp>
            <p:nvGrpSpPr>
              <p:cNvPr id="4" name="Group 16"/>
              <p:cNvGrpSpPr/>
              <p:nvPr/>
            </p:nvGrpSpPr>
            <p:grpSpPr>
              <a:xfrm>
                <a:off x="0" y="0"/>
                <a:ext cx="9144000" cy="6858000"/>
                <a:chOff x="0" y="0"/>
                <a:chExt cx="9144000" cy="6858000"/>
              </a:xfrm>
            </p:grpSpPr>
            <p:pic>
              <p:nvPicPr>
                <p:cNvPr id="3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5" name="Group 16"/>
              <p:cNvGrpSpPr/>
              <p:nvPr/>
            </p:nvGrpSpPr>
            <p:grpSpPr>
              <a:xfrm>
                <a:off x="-571536" y="20614"/>
                <a:ext cx="9715536" cy="7006108"/>
                <a:chOff x="-571536" y="20614"/>
                <a:chExt cx="9715536" cy="7006108"/>
              </a:xfrm>
            </p:grpSpPr>
            <p:pic>
              <p:nvPicPr>
                <p:cNvPr id="2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28" name="Rounded Rectangle 2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8"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14" name="Rectangle 13"/>
          <p:cNvSpPr/>
          <p:nvPr/>
        </p:nvSpPr>
        <p:spPr>
          <a:xfrm>
            <a:off x="-32" y="1675520"/>
            <a:ext cx="9144000" cy="3539430"/>
          </a:xfrm>
          <a:prstGeom prst="rect">
            <a:avLst/>
          </a:prstGeom>
        </p:spPr>
        <p:txBody>
          <a:bodyPr wrap="square">
            <a:spAutoFit/>
          </a:bodyPr>
          <a:lstStyle/>
          <a:p>
            <a:pPr algn="ctr">
              <a:defRPr/>
            </a:pP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endPar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
        <p:nvSpPr>
          <p:cNvPr id="15" name="Rectangle 14"/>
          <p:cNvSpPr/>
          <p:nvPr/>
        </p:nvSpPr>
        <p:spPr>
          <a:xfrm>
            <a:off x="285718" y="272457"/>
            <a:ext cx="5643540" cy="584775"/>
          </a:xfrm>
          <a:prstGeom prst="rect">
            <a:avLst/>
          </a:prstGeom>
        </p:spPr>
        <p:txBody>
          <a:bodyPr wrap="square">
            <a:spAutoFit/>
          </a:bodyPr>
          <a:lstStyle/>
          <a:p>
            <a:pPr fontAlgn="auto">
              <a:spcBef>
                <a:spcPts val="0"/>
              </a:spcBef>
              <a:spcAft>
                <a:spcPts val="0"/>
              </a:spcAft>
              <a:defRPr/>
            </a:pPr>
            <a:r>
              <a:rPr lang="en-US" sz="32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srcRect/>
          <a:stretch>
            <a:fillRect/>
          </a:stretch>
        </p:blipFill>
        <p:spPr bwMode="auto">
          <a:xfrm>
            <a:off x="0" y="1714488"/>
            <a:ext cx="9144000" cy="4278331"/>
          </a:xfrm>
          <a:prstGeom prst="rect">
            <a:avLst/>
          </a:prstGeom>
          <a:solidFill>
            <a:schemeClr val="accent4">
              <a:lumMod val="75000"/>
              <a:alpha val="45000"/>
            </a:schemeClr>
          </a:solidFill>
          <a:ln w="9525">
            <a:noFill/>
            <a:miter lim="800000"/>
            <a:headEnd/>
            <a:tailEnd/>
          </a:ln>
          <a:effectLst>
            <a:outerShdw blurRad="50800" dist="38100" dir="5400000" algn="t" rotWithShape="0">
              <a:prstClr val="black">
                <a:alpha val="40000"/>
              </a:prstClr>
            </a:outerShdw>
          </a:effectLst>
        </p:spPr>
      </p:pic>
      <p:sp>
        <p:nvSpPr>
          <p:cNvPr id="9" name="Rectangle 8"/>
          <p:cNvSpPr/>
          <p:nvPr/>
        </p:nvSpPr>
        <p:spPr>
          <a:xfrm>
            <a:off x="71406" y="428628"/>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6" name="Picture 2" descr="C:\Users\NADHIRAH\Pictures\Picture1.png"/>
          <p:cNvPicPr>
            <a:picLocks noChangeAspect="1" noChangeArrowheads="1"/>
          </p:cNvPicPr>
          <p:nvPr/>
        </p:nvPicPr>
        <p:blipFill>
          <a:blip r:embed="rId3"/>
          <a:srcRect/>
          <a:stretch>
            <a:fillRect/>
          </a:stretch>
        </p:blipFill>
        <p:spPr bwMode="auto">
          <a:xfrm>
            <a:off x="0" y="1285860"/>
            <a:ext cx="9144000" cy="5572140"/>
          </a:xfrm>
          <a:prstGeom prst="rect">
            <a:avLst/>
          </a:prstGeom>
          <a:noFill/>
          <a:effectLst>
            <a:softEdge rad="317500"/>
          </a:effectLst>
        </p:spPr>
      </p:pic>
      <p:sp>
        <p:nvSpPr>
          <p:cNvPr id="9" name="Rectangle 8"/>
          <p:cNvSpPr/>
          <p:nvPr/>
        </p:nvSpPr>
        <p:spPr>
          <a:xfrm>
            <a:off x="457200" y="1714488"/>
            <a:ext cx="8472518" cy="2308324"/>
          </a:xfrm>
          <a:prstGeom prst="rect">
            <a:avLst/>
          </a:prstGeom>
        </p:spPr>
        <p:txBody>
          <a:bodyPr>
            <a:spAutoFit/>
          </a:bodyPr>
          <a:lstStyle/>
          <a:p>
            <a:pPr algn="ctr" rtl="1" fontAlgn="auto">
              <a:spcBef>
                <a:spcPts val="0"/>
              </a:spcBef>
              <a:spcAft>
                <a:spcPts val="0"/>
              </a:spcAft>
              <a:defRPr/>
            </a:pPr>
            <a:r>
              <a:rPr lang="ar-EG" sz="4800" b="1"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0" name="Rectangle 1"/>
          <p:cNvSpPr>
            <a:spLocks noChangeArrowheads="1"/>
          </p:cNvSpPr>
          <p:nvPr/>
        </p:nvSpPr>
        <p:spPr bwMode="auto">
          <a:xfrm>
            <a:off x="587336" y="4286256"/>
            <a:ext cx="8251864" cy="2143140"/>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smtClean="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800" b="1" kern="0" dirty="0" smtClean="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Para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
        <p:nvSpPr>
          <p:cNvPr id="11" name="Rectangle 10"/>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2" name="Picture 2" descr="C:\Users\NADHIRAH\Pictures\Picture1.png"/>
          <p:cNvPicPr>
            <a:picLocks noChangeAspect="1" noChangeArrowheads="1"/>
          </p:cNvPicPr>
          <p:nvPr/>
        </p:nvPicPr>
        <p:blipFill>
          <a:blip r:embed="rId3"/>
          <a:srcRect/>
          <a:stretch>
            <a:fillRect/>
          </a:stretch>
        </p:blipFill>
        <p:spPr bwMode="auto">
          <a:xfrm>
            <a:off x="0" y="1285860"/>
            <a:ext cx="9144000" cy="5572140"/>
          </a:xfrm>
          <a:prstGeom prst="rect">
            <a:avLst/>
          </a:prstGeom>
          <a:noFill/>
          <a:effectLst>
            <a:softEdge rad="317500"/>
          </a:effectLst>
        </p:spPr>
      </p:pic>
      <p:sp>
        <p:nvSpPr>
          <p:cNvPr id="3" name="Rectangle 2"/>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457200" y="1785926"/>
            <a:ext cx="8553450" cy="1569660"/>
          </a:xfrm>
          <a:prstGeom prst="rect">
            <a:avLst/>
          </a:prstGeom>
        </p:spPr>
        <p:txBody>
          <a:bodyPr>
            <a:spAutoFit/>
          </a:bodyPr>
          <a:lstStyle/>
          <a:p>
            <a:pPr algn="ctr" rtl="1">
              <a:defRPr/>
            </a:pPr>
            <a:r>
              <a:rPr lang="ar-SA" sz="48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800"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457200" y="4046148"/>
            <a:ext cx="8458200" cy="21336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026722"/>
            <a:chOff x="0" y="0"/>
            <a:chExt cx="9144000" cy="7026722"/>
          </a:xfrm>
        </p:grpSpPr>
        <p:grpSp>
          <p:nvGrpSpPr>
            <p:cNvPr id="12" name="Group 16"/>
            <p:cNvGrpSpPr/>
            <p:nvPr/>
          </p:nvGrpSpPr>
          <p:grpSpPr>
            <a:xfrm>
              <a:off x="0" y="0"/>
              <a:ext cx="9144000" cy="6858000"/>
              <a:chOff x="0" y="0"/>
              <a:chExt cx="9144000" cy="6858000"/>
            </a:xfrm>
          </p:grpSpPr>
          <p:pic>
            <p:nvPicPr>
              <p:cNvPr id="2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14"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9" name="Rounded Rectangle 18"/>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0"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1"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grpSp>
      <p:sp>
        <p:nvSpPr>
          <p:cNvPr id="15" name="Rectangle 14"/>
          <p:cNvSpPr/>
          <p:nvPr/>
        </p:nvSpPr>
        <p:spPr>
          <a:xfrm>
            <a:off x="142906" y="2142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7" name="TextBox 16"/>
          <p:cNvSpPr txBox="1"/>
          <p:nvPr/>
        </p:nvSpPr>
        <p:spPr>
          <a:xfrm>
            <a:off x="0" y="3840897"/>
            <a:ext cx="9144000" cy="2800767"/>
          </a:xfrm>
          <a:prstGeom prst="rect">
            <a:avLst/>
          </a:prstGeom>
          <a:no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pic>
        <p:nvPicPr>
          <p:cNvPr id="24" name="Picture 9" descr="C:\Users\NADHIRAH\Pictures\Masjid Mizan.jpg"/>
          <p:cNvPicPr>
            <a:picLocks noChangeAspect="1" noChangeArrowheads="1"/>
          </p:cNvPicPr>
          <p:nvPr/>
        </p:nvPicPr>
        <p:blipFill>
          <a:blip r:embed="rId6"/>
          <a:srcRect/>
          <a:stretch>
            <a:fillRect/>
          </a:stretch>
        </p:blipFill>
        <p:spPr bwMode="auto">
          <a:xfrm>
            <a:off x="285720" y="928670"/>
            <a:ext cx="4738710" cy="2857520"/>
          </a:xfrm>
          <a:prstGeom prst="rect">
            <a:avLst/>
          </a:prstGeom>
          <a:noFill/>
          <a:effectLst>
            <a:softEdge rad="317500"/>
          </a:effectLst>
        </p:spPr>
      </p:pic>
      <p:sp>
        <p:nvSpPr>
          <p:cNvPr id="16" name="Rectangle 15"/>
          <p:cNvSpPr/>
          <p:nvPr/>
        </p:nvSpPr>
        <p:spPr>
          <a:xfrm>
            <a:off x="0" y="1928802"/>
            <a:ext cx="9144000" cy="1754326"/>
          </a:xfrm>
          <a:prstGeom prst="rect">
            <a:avLst/>
          </a:prstGeom>
          <a:noFill/>
        </p:spPr>
        <p:txBody>
          <a:bodyPr wrap="square">
            <a:spAutoFit/>
          </a:bodyPr>
          <a:lstStyle/>
          <a:p>
            <a:pPr algn="ctr" rtl="1" fontAlgn="auto">
              <a:spcBef>
                <a:spcPts val="0"/>
              </a:spcBef>
              <a:spcAft>
                <a:spcPts val="0"/>
              </a:spcAft>
              <a:defRPr/>
            </a:pPr>
            <a:r>
              <a:rPr lang="ar-SA" sz="5400" b="1" dirty="0" smtClean="0">
                <a:solidFill>
                  <a:srgbClr val="FFFF00"/>
                </a:solidFill>
                <a:effectLst>
                  <a:glow rad="101600">
                    <a:schemeClr val="tx1">
                      <a:alpha val="60000"/>
                    </a:schemeClr>
                  </a:glow>
                </a:effectLst>
                <a:cs typeface="Traditional Arabic" pitchFamily="2" charset="-78"/>
              </a:rPr>
              <a:t>أَشْهَدُ أَنْ لاَّ إِلَهَ إِلاَّ اللهُ وَحْدَهُ لآ شَرِيْكَ لَهُ</a:t>
            </a:r>
            <a:endParaRPr lang="en-US" sz="5400" b="1" dirty="0" smtClean="0">
              <a:solidFill>
                <a:srgbClr val="FFFF00"/>
              </a:solidFill>
              <a:effectLst>
                <a:glow rad="101600">
                  <a:schemeClr val="tx1">
                    <a:alpha val="60000"/>
                  </a:schemeClr>
                </a:glow>
              </a:effectLst>
              <a:cs typeface="Traditional Arabic" pitchFamily="2" charset="-78"/>
            </a:endParaRPr>
          </a:p>
          <a:p>
            <a:pPr algn="ctr" rtl="1" fontAlgn="auto">
              <a:spcBef>
                <a:spcPts val="0"/>
              </a:spcBef>
              <a:spcAft>
                <a:spcPts val="0"/>
              </a:spcAft>
              <a:defRPr/>
            </a:pPr>
            <a:r>
              <a:rPr lang="en-US" sz="5400" b="1" dirty="0" smtClean="0">
                <a:solidFill>
                  <a:srgbClr val="FFFF00"/>
                </a:solidFill>
                <a:effectLst>
                  <a:glow rad="101600">
                    <a:schemeClr val="tx1">
                      <a:alpha val="60000"/>
                    </a:schemeClr>
                  </a:glow>
                </a:effectLst>
                <a:cs typeface="Traditional Arabic" pitchFamily="2" charset="-78"/>
              </a:rPr>
              <a:t> </a:t>
            </a:r>
            <a:r>
              <a:rPr lang="ar-SA" sz="5400" b="1" dirty="0" smtClean="0">
                <a:solidFill>
                  <a:srgbClr val="FFFF00"/>
                </a:solidFill>
                <a:effectLst>
                  <a:glow rad="101600">
                    <a:schemeClr val="tx1">
                      <a:alpha val="60000"/>
                    </a:schemeClr>
                  </a:glow>
                </a:effectLst>
                <a:cs typeface="Traditional Arabic" pitchFamily="2" charset="-78"/>
              </a:rPr>
              <a:t>وَأَشْهَدُ أَنَّ مُحَمَّدًا عَبْدُهُ وَرَسُوْلُهُ</a:t>
            </a:r>
            <a:endParaRPr lang="en-US" sz="5400" b="1" dirty="0">
              <a:ln>
                <a:solidFill>
                  <a:schemeClr val="bg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152400" y="428604"/>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Ya</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Allah,</a:t>
            </a:r>
          </a:p>
          <a:p>
            <a:pPr algn="ctr">
              <a:defRPr/>
            </a:pP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Peliharakanlah</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Seri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Paduka</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Baginda</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Yang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Dipertuan</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Agong</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Al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Wathiqu</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Billah</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Tuanku</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Mizan</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Zainal</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Abidin</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Ibni</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Al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Marhum</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Al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Muktafibillah</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Shah Dan Seri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Paduka</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Baginda</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Raja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Permaisuri</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Agong</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Tuanku</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Nur</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Zahirah</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Peliharakanlah</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Zuriat-zuriatnya</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Serta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Kaum</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400" b="1" dirty="0" err="1">
                <a:effectLst>
                  <a:glow rad="101600">
                    <a:schemeClr val="bg1">
                      <a:alpha val="60000"/>
                    </a:schemeClr>
                  </a:glow>
                  <a:outerShdw blurRad="38100" dist="38100" dir="2700000" algn="tl">
                    <a:srgbClr val="000000">
                      <a:alpha val="43137"/>
                    </a:srgbClr>
                  </a:outerShdw>
                </a:effectLst>
                <a:latin typeface="Arial Black" pitchFamily="34" charset="0"/>
              </a:rPr>
              <a:t>Kerabatnya</a:t>
            </a:r>
            <a:r>
              <a:rPr lang="en-US" sz="3400" b="1" dirty="0">
                <a:effectLst>
                  <a:glow rad="101600">
                    <a:schemeClr val="bg1">
                      <a:alpha val="60000"/>
                    </a:schemeClr>
                  </a:glow>
                  <a:outerShdw blurRad="38100" dist="38100" dir="2700000" algn="tl">
                    <a:srgbClr val="000000">
                      <a:alpha val="43137"/>
                    </a:srgbClr>
                  </a:outerShdw>
                </a:effectLst>
                <a:latin typeface="Arial Black" pitchFamily="34" charset="0"/>
              </a:rPr>
              <a:t>.</a:t>
            </a:r>
            <a:endParaRPr lang="en-US" sz="3400" dirty="0">
              <a:effectLst>
                <a:glow rad="101600">
                  <a:schemeClr val="bg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57"/>
          <p:cNvSpPr txBox="1">
            <a:spLocks noChangeArrowheads="1"/>
          </p:cNvSpPr>
          <p:nvPr/>
        </p:nvSpPr>
        <p:spPr bwMode="auto">
          <a:xfrm>
            <a:off x="152400" y="322263"/>
            <a:ext cx="8839200" cy="6002337"/>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Ya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Allah,</a:t>
            </a:r>
          </a:p>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Peliharakanlah</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Pemangku</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Raja,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Tengku</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Mohammad Ismail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Ibna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Al-</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Wathiqi</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Billah</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Sultan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Mizan</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Zainal</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Abidin</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3200" b="1" dirty="0">
              <a:effectLst>
                <a:glow rad="101600">
                  <a:schemeClr val="bg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Dan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Peliharakanlah</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Jua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Pemimpin-Pemimpinnya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Ulama-Ulamanya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Pekerja-Pekerja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Serta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Seluruh</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Rakyatnya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Dari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Kalangan</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Umat</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Islam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Dengan</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RahmatMu</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Wahai</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Tuhan</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Yang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Maha</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effectLst>
                  <a:glow rad="101600">
                    <a:schemeClr val="bg1">
                      <a:alpha val="60000"/>
                    </a:schemeClr>
                  </a:glow>
                  <a:outerShdw blurRad="38100" dist="38100" dir="2700000" algn="tl">
                    <a:srgbClr val="000000">
                      <a:alpha val="43137"/>
                    </a:srgbClr>
                  </a:outerShdw>
                </a:effectLst>
                <a:latin typeface="Arial Black" pitchFamily="34" charset="0"/>
              </a:rPr>
              <a:t>Penyayang</a:t>
            </a:r>
            <a:r>
              <a:rPr lang="en-US" sz="3200" b="1" dirty="0">
                <a:effectLst>
                  <a:glow rad="101600">
                    <a:schemeClr val="bg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2" descr="C:\Users\NADHIRAH\Pictures\Picture1.png"/>
          <p:cNvPicPr>
            <a:picLocks noChangeAspect="1" noChangeArrowheads="1"/>
          </p:cNvPicPr>
          <p:nvPr/>
        </p:nvPicPr>
        <p:blipFill>
          <a:blip r:embed="rId3"/>
          <a:srcRect/>
          <a:stretch>
            <a:fillRect/>
          </a:stretch>
        </p:blipFill>
        <p:spPr bwMode="auto">
          <a:xfrm>
            <a:off x="142876" y="2571769"/>
            <a:ext cx="8786842" cy="4572007"/>
          </a:xfrm>
          <a:prstGeom prst="rect">
            <a:avLst/>
          </a:prstGeom>
          <a:noFill/>
          <a:effectLst>
            <a:softEdge rad="635000"/>
          </a:effectLst>
        </p:spPr>
      </p:pic>
      <p:sp>
        <p:nvSpPr>
          <p:cNvPr id="7" name="Rectangle 6"/>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8" name="Text Box 57"/>
          <p:cNvSpPr txBox="1">
            <a:spLocks noChangeArrowheads="1"/>
          </p:cNvSpPr>
          <p:nvPr/>
        </p:nvSpPr>
        <p:spPr bwMode="auto">
          <a:xfrm>
            <a:off x="71406" y="1047825"/>
            <a:ext cx="885828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tabLst>
                <a:tab pos="3544888" algn="l"/>
              </a:tabLst>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tabLst>
                <a:tab pos="3544888" algn="l"/>
              </a:tabLst>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Muliakanlah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hinakanlah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kesyirikkan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kesyirikkan,dan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kekufuran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musnahkanlah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musuh-musuh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makmur</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negeri–negeri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lain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2" descr="C:\Users\NADHIRAH\Pictures\Picture1.png"/>
          <p:cNvPicPr>
            <a:picLocks noChangeAspect="1" noChangeArrowheads="1"/>
          </p:cNvPicPr>
          <p:nvPr/>
        </p:nvPicPr>
        <p:blipFill>
          <a:blip r:embed="rId3"/>
          <a:srcRect/>
          <a:stretch>
            <a:fillRect/>
          </a:stretch>
        </p:blipFill>
        <p:spPr bwMode="auto">
          <a:xfrm>
            <a:off x="0" y="1285860"/>
            <a:ext cx="9144000" cy="5572140"/>
          </a:xfrm>
          <a:prstGeom prst="rect">
            <a:avLst/>
          </a:prstGeom>
          <a:noFill/>
          <a:effectLst>
            <a:softEdge rad="317500"/>
          </a:effectLst>
        </p:spPr>
      </p:pic>
      <p:sp>
        <p:nvSpPr>
          <p:cNvPr id="3" name="Rectangle 2"/>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4" name="Text Box 57"/>
          <p:cNvSpPr txBox="1">
            <a:spLocks noChangeArrowheads="1"/>
          </p:cNvSpPr>
          <p:nvPr/>
        </p:nvSpPr>
        <p:spPr bwMode="auto">
          <a:xfrm>
            <a:off x="500034" y="1071546"/>
            <a:ext cx="8491566" cy="6124754"/>
          </a:xfrm>
          <a:prstGeom prst="rect">
            <a:avLst/>
          </a:prstGeom>
          <a:noFill/>
          <a:ln w="9525">
            <a:noFill/>
            <a:miter lim="800000"/>
            <a:headEnd/>
            <a:tailEnd/>
          </a:ln>
          <a:effectLst>
            <a:prstShdw prst="shdw17" dist="17961" dir="2700000">
              <a:schemeClr val="bg2"/>
            </a:prstShdw>
          </a:effectLst>
        </p:spPr>
        <p:txBody>
          <a:bodyPr wrap="square">
            <a:spAutoFit/>
          </a:bodyPr>
          <a:lstStyle/>
          <a:p>
            <a:pPr algn="ctr">
              <a:tabLst>
                <a:tab pos="3544888"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cahaya,dan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menerangi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pandangan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kami,sebagai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penawar</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kesakitan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kami,sebagai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penyuci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penyelamat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tukarkankanlah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barakah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kecelakaan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kebahagiaan,dari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syurga,dari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kesesatan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hidayah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kehinaan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kemuliaan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2" descr="C:\Users\NADHIRAH\Pictures\Picture1.png"/>
          <p:cNvPicPr>
            <a:picLocks noChangeAspect="1" noChangeArrowheads="1"/>
          </p:cNvPicPr>
          <p:nvPr/>
        </p:nvPicPr>
        <p:blipFill>
          <a:blip r:embed="rId3"/>
          <a:srcRect/>
          <a:stretch>
            <a:fillRect/>
          </a:stretch>
        </p:blipFill>
        <p:spPr bwMode="auto">
          <a:xfrm>
            <a:off x="0" y="1285860"/>
            <a:ext cx="9144000" cy="5572140"/>
          </a:xfrm>
          <a:prstGeom prst="rect">
            <a:avLst/>
          </a:prstGeom>
          <a:noFill/>
          <a:effectLst>
            <a:softEdge rad="317500"/>
          </a:effectLst>
        </p:spPr>
      </p:pic>
      <p:sp>
        <p:nvSpPr>
          <p:cNvPr id="3" name="Rectangle 2"/>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7" name="Text Box 60"/>
          <p:cNvSpPr txBox="1">
            <a:spLocks noChangeArrowheads="1"/>
          </p:cNvSpPr>
          <p:nvPr/>
        </p:nvSpPr>
        <p:spPr bwMode="auto">
          <a:xfrm>
            <a:off x="0" y="1285860"/>
            <a:ext cx="8972519" cy="4401205"/>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Allah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Telah</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Menzalimi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Diri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Sendiri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Sekiranya</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Engkau</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Tidak</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Mengampunkan</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Merahmati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Nescaya</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Akan</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Menjadi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Orang</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Yang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Rugi</a:t>
            </a:r>
            <a:r>
              <a:rPr lang="en-US" sz="2800" b="1" dirty="0" smtClean="0">
                <a:ln>
                  <a:solidFill>
                    <a:schemeClr val="tx1"/>
                  </a:solidFill>
                </a:ln>
                <a:solidFill>
                  <a:schemeClr val="bg1"/>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endParaRPr lang="en-US" sz="28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Allah…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Kurniakanlah</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Kepada</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endParaRPr lang="en-US" sz="28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Di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Dunia</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Di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Akhirat</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Serta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Hindarilah</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Dari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Seksaan</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2800" b="1" dirty="0" err="1">
                <a:ln>
                  <a:solidFill>
                    <a:schemeClr val="tx1"/>
                  </a:solidFill>
                </a:ln>
                <a:solidFill>
                  <a:schemeClr val="bg1"/>
                </a:solidFill>
                <a:effectLst>
                  <a:glow rad="101600">
                    <a:schemeClr val="tx1">
                      <a:alpha val="60000"/>
                    </a:schemeClr>
                  </a:glow>
                </a:effectLst>
                <a:latin typeface="Arial Black" pitchFamily="34" charset="0"/>
                <a:cs typeface="+mn-cs"/>
              </a:rPr>
              <a:t>Neraka</a:t>
            </a:r>
            <a:r>
              <a:rPr lang="en-US" sz="2800" b="1" dirty="0">
                <a:ln>
                  <a:solidFill>
                    <a:schemeClr val="tx1"/>
                  </a:solidFill>
                </a:ln>
                <a:solidFill>
                  <a:schemeClr val="bg1"/>
                </a:solidFill>
                <a:effectLst>
                  <a:glow rad="101600">
                    <a:schemeClr val="tx1">
                      <a:alpha val="60000"/>
                    </a:schemeClr>
                  </a:glow>
                </a:effectLst>
                <a:latin typeface="Arial Black" pitchFamily="34" charset="0"/>
                <a:cs typeface="+mn-cs"/>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5"/>
          <p:cNvGrpSpPr/>
          <p:nvPr/>
        </p:nvGrpSpPr>
        <p:grpSpPr>
          <a:xfrm>
            <a:off x="-571536" y="-24"/>
            <a:ext cx="9715536" cy="7026722"/>
            <a:chOff x="-571536" y="0"/>
            <a:chExt cx="9715536" cy="7026722"/>
          </a:xfrm>
        </p:grpSpPr>
        <p:grpSp>
          <p:nvGrpSpPr>
            <p:cNvPr id="12" name="Group 17"/>
            <p:cNvGrpSpPr/>
            <p:nvPr/>
          </p:nvGrpSpPr>
          <p:grpSpPr>
            <a:xfrm>
              <a:off x="-571536" y="0"/>
              <a:ext cx="9715536" cy="7026722"/>
              <a:chOff x="-571536" y="0"/>
              <a:chExt cx="9715536" cy="7026722"/>
            </a:xfrm>
          </p:grpSpPr>
          <p:grpSp>
            <p:nvGrpSpPr>
              <p:cNvPr id="15" name="Group 16"/>
              <p:cNvGrpSpPr/>
              <p:nvPr/>
            </p:nvGrpSpPr>
            <p:grpSpPr>
              <a:xfrm>
                <a:off x="0" y="0"/>
                <a:ext cx="9144000" cy="6858000"/>
                <a:chOff x="0" y="0"/>
                <a:chExt cx="9144000" cy="6858000"/>
              </a:xfrm>
            </p:grpSpPr>
            <p:pic>
              <p:nvPicPr>
                <p:cNvPr id="2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16" name="Group 16"/>
              <p:cNvGrpSpPr/>
              <p:nvPr/>
            </p:nvGrpSpPr>
            <p:grpSpPr>
              <a:xfrm>
                <a:off x="-571536" y="20614"/>
                <a:ext cx="9715536" cy="7006108"/>
                <a:chOff x="-571536" y="20614"/>
                <a:chExt cx="9715536" cy="7006108"/>
              </a:xfrm>
            </p:grpSpPr>
            <p:pic>
              <p:nvPicPr>
                <p:cNvPr id="1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8" name="Rounded Rectangle 17"/>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19"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0"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21"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4"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9" name="Rectangle 8"/>
          <p:cNvSpPr/>
          <p:nvPr/>
        </p:nvSpPr>
        <p:spPr>
          <a:xfrm>
            <a:off x="381000" y="8570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10" name="Rectangle 9"/>
          <p:cNvSpPr/>
          <p:nvPr/>
        </p:nvSpPr>
        <p:spPr>
          <a:xfrm>
            <a:off x="533400" y="1357298"/>
            <a:ext cx="8229600" cy="5016758"/>
          </a:xfrm>
          <a:prstGeom prst="rect">
            <a:avLst/>
          </a:prstGeom>
        </p:spPr>
        <p:txBody>
          <a:bodyPr>
            <a:spAutoFit/>
          </a:bodyPr>
          <a:lstStyle/>
          <a:p>
            <a:pPr algn="ctr" eaLnBrk="0" fontAlgn="auto" hangingPunct="0">
              <a:spcBef>
                <a:spcPts val="0"/>
              </a:spcBef>
              <a:spcAft>
                <a:spcPts val="0"/>
              </a:spcAft>
              <a:defRPr/>
            </a:pP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menyuruh</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berlaku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adil</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berbuat</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kebaikan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memberi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bantuan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kaum</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kerabat</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melarang</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melakukan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perbuatan-perbuatan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keji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mungkar</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kezaliman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mengajar</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suruhan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larangannya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ini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mengambil</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peringatan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mematuhinya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15"/>
          <p:cNvGrpSpPr/>
          <p:nvPr/>
        </p:nvGrpSpPr>
        <p:grpSpPr>
          <a:xfrm>
            <a:off x="-571536" y="-24"/>
            <a:ext cx="9715536" cy="7026722"/>
            <a:chOff x="-571536" y="0"/>
            <a:chExt cx="9715536" cy="7026722"/>
          </a:xfrm>
        </p:grpSpPr>
        <p:grpSp>
          <p:nvGrpSpPr>
            <p:cNvPr id="11" name="Group 17"/>
            <p:cNvGrpSpPr/>
            <p:nvPr/>
          </p:nvGrpSpPr>
          <p:grpSpPr>
            <a:xfrm>
              <a:off x="-571536" y="0"/>
              <a:ext cx="9715536" cy="7026722"/>
              <a:chOff x="-571536" y="0"/>
              <a:chExt cx="9715536" cy="7026722"/>
            </a:xfrm>
          </p:grpSpPr>
          <p:grpSp>
            <p:nvGrpSpPr>
              <p:cNvPr id="14" name="Group 16"/>
              <p:cNvGrpSpPr/>
              <p:nvPr/>
            </p:nvGrpSpPr>
            <p:grpSpPr>
              <a:xfrm>
                <a:off x="0" y="0"/>
                <a:ext cx="9144000" cy="6858000"/>
                <a:chOff x="0" y="0"/>
                <a:chExt cx="9144000" cy="6858000"/>
              </a:xfrm>
            </p:grpSpPr>
            <p:pic>
              <p:nvPicPr>
                <p:cNvPr id="21"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2"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15" name="Group 16"/>
              <p:cNvGrpSpPr/>
              <p:nvPr/>
            </p:nvGrpSpPr>
            <p:grpSpPr>
              <a:xfrm>
                <a:off x="-571536" y="20614"/>
                <a:ext cx="9715536" cy="7006108"/>
                <a:chOff x="-571536" y="20614"/>
                <a:chExt cx="9715536" cy="7006108"/>
              </a:xfrm>
            </p:grpSpPr>
            <p:pic>
              <p:nvPicPr>
                <p:cNvPr id="16"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7" name="Rounded Rectangle 16"/>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18"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19"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20"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grpSp>
        </p:grpSp>
        <p:pic>
          <p:nvPicPr>
            <p:cNvPr id="12" name="Picture 9" descr="C:\Users\NADHIRAH\Pictures\Masjid Mizan.jpg"/>
            <p:cNvPicPr>
              <a:picLocks noChangeAspect="1" noChangeArrowheads="1"/>
            </p:cNvPicPr>
            <p:nvPr/>
          </p:nvPicPr>
          <p:blipFill>
            <a:blip r:embed="rId7"/>
            <a:srcRect/>
            <a:stretch>
              <a:fillRect/>
            </a:stretch>
          </p:blipFill>
          <p:spPr bwMode="auto">
            <a:xfrm>
              <a:off x="0" y="928670"/>
              <a:ext cx="4738710" cy="2214578"/>
            </a:xfrm>
            <a:prstGeom prst="rect">
              <a:avLst/>
            </a:prstGeom>
            <a:noFill/>
            <a:effectLst>
              <a:softEdge rad="317500"/>
            </a:effectLst>
          </p:spPr>
        </p:pic>
      </p:grpSp>
      <p:sp>
        <p:nvSpPr>
          <p:cNvPr id="9" name="Rectangle 8"/>
          <p:cNvSpPr>
            <a:spLocks noChangeArrowheads="1"/>
          </p:cNvSpPr>
          <p:nvPr/>
        </p:nvSpPr>
        <p:spPr bwMode="auto">
          <a:xfrm>
            <a:off x="85756" y="1071546"/>
            <a:ext cx="8915400" cy="600079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2800" b="1" i="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Maka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Ingatlah</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Yang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Maha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Agung</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Mengingatimu</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endParaRPr lang="en-US" sz="28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Dan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Bersyukurlah</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Di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Atas</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Nikmat-nikmatnya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Menambahkan</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Lagi</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Nikmat</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Itu</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Kepadamu</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dan</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Pohonlah</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endParaRPr lang="en-US" sz="28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Dari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Kelebihannya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Diberikannya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Kepadamu</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Sesungguhnya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Mengingati</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Itu</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Lebih</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Besar</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Faedah</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Kesannya</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Ingatlah</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Mengetahui</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Apa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Yang </a:t>
            </a:r>
            <a:r>
              <a:rPr lang="en-US" sz="28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Kamu</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Kerjakan</a:t>
            </a:r>
            <a:r>
              <a:rPr lang="en-US" sz="28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2876" y="0"/>
            <a:ext cx="9358346" cy="6858000"/>
            <a:chOff x="-142876" y="0"/>
            <a:chExt cx="9358346" cy="6858000"/>
          </a:xfrm>
        </p:grpSpPr>
        <p:grpSp>
          <p:nvGrpSpPr>
            <p:cNvPr id="23" name="Group 22"/>
            <p:cNvGrpSpPr/>
            <p:nvPr/>
          </p:nvGrpSpPr>
          <p:grpSpPr>
            <a:xfrm>
              <a:off x="-142876" y="0"/>
              <a:ext cx="9358346" cy="6858000"/>
              <a:chOff x="-142876" y="0"/>
              <a:chExt cx="9358346" cy="6858000"/>
            </a:xfrm>
          </p:grpSpPr>
          <p:grpSp>
            <p:nvGrpSpPr>
              <p:cNvPr id="17" name="Group 16"/>
              <p:cNvGrpSpPr/>
              <p:nvPr/>
            </p:nvGrpSpPr>
            <p:grpSpPr>
              <a:xfrm>
                <a:off x="-142876" y="0"/>
                <a:ext cx="9358346" cy="6858000"/>
                <a:chOff x="-142876" y="0"/>
                <a:chExt cx="9358346" cy="5929329"/>
              </a:xfrm>
            </p:grpSpPr>
            <p:pic>
              <p:nvPicPr>
                <p:cNvPr id="3076" name="Picture 4" descr="C:\Users\NADHIRAH\Pictures\masjid.bmp"/>
                <p:cNvPicPr>
                  <a:picLocks noChangeAspect="1" noChangeArrowheads="1"/>
                </p:cNvPicPr>
                <p:nvPr/>
              </p:nvPicPr>
              <p:blipFill>
                <a:blip r:embed="rId2"/>
                <a:srcRect/>
                <a:stretch>
                  <a:fillRect/>
                </a:stretch>
              </p:blipFill>
              <p:spPr bwMode="auto">
                <a:xfrm>
                  <a:off x="-142876" y="0"/>
                  <a:ext cx="9358346" cy="5929329"/>
                </a:xfrm>
                <a:prstGeom prst="rect">
                  <a:avLst/>
                </a:prstGeom>
                <a:noFill/>
                <a:ln>
                  <a:noFill/>
                </a:ln>
              </p:spPr>
            </p:pic>
            <p:sp>
              <p:nvSpPr>
                <p:cNvPr id="7" name="Rectangle 6"/>
                <p:cNvSpPr/>
                <p:nvPr/>
              </p:nvSpPr>
              <p:spPr>
                <a:xfrm>
                  <a:off x="-71438" y="61744"/>
                  <a:ext cx="9286908" cy="129705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5" name="Text Box 2"/>
              <p:cNvSpPr txBox="1">
                <a:spLocks noChangeArrowheads="1"/>
              </p:cNvSpPr>
              <p:nvPr/>
            </p:nvSpPr>
            <p:spPr bwMode="auto">
              <a:xfrm>
                <a:off x="714348" y="2428868"/>
                <a:ext cx="7834998" cy="255672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rapatkan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termasuk</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kesempurnaan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solat</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4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pic>
            <p:nvPicPr>
              <p:cNvPr id="14" name="Rectangle 2"/>
              <p:cNvPicPr>
                <a:picLocks noChangeArrowheads="1"/>
              </p:cNvPicPr>
              <p:nvPr/>
            </p:nvPicPr>
            <p:blipFill>
              <a:blip r:embed="rId3"/>
              <a:srcRect/>
              <a:stretch>
                <a:fillRect/>
              </a:stretch>
            </p:blipFill>
            <p:spPr bwMode="auto">
              <a:xfrm>
                <a:off x="0" y="1"/>
                <a:ext cx="8894761" cy="1714488"/>
              </a:xfrm>
              <a:prstGeom prst="rect">
                <a:avLst/>
              </a:prstGeom>
              <a:noFill/>
              <a:ln w="9525">
                <a:noFill/>
                <a:miter lim="800000"/>
                <a:headEnd/>
                <a:tailEnd/>
              </a:ln>
            </p:spPr>
          </p:pic>
        </p:grpSp>
        <p:pic>
          <p:nvPicPr>
            <p:cNvPr id="6147" name="Picture 3" descr="C:\Users\NADHIRAH\Pictures\sujud 22.jpg"/>
            <p:cNvPicPr>
              <a:picLocks noChangeAspect="1" noChangeArrowheads="1"/>
            </p:cNvPicPr>
            <p:nvPr/>
          </p:nvPicPr>
          <p:blipFill>
            <a:blip r:embed="rId4"/>
            <a:srcRect/>
            <a:stretch>
              <a:fillRect/>
            </a:stretch>
          </p:blipFill>
          <p:spPr bwMode="auto">
            <a:xfrm>
              <a:off x="0" y="5357826"/>
              <a:ext cx="5000628" cy="1500174"/>
            </a:xfrm>
            <a:prstGeom prst="rect">
              <a:avLst/>
            </a:prstGeom>
            <a:noFill/>
            <a:effectLst>
              <a:softEdge rad="127000"/>
            </a:effectLst>
          </p:spPr>
        </p:pic>
        <p:pic>
          <p:nvPicPr>
            <p:cNvPr id="20" name="Picture 3" descr="C:\Users\NADHIRAH\Pictures\sujud 22.jpg"/>
            <p:cNvPicPr>
              <a:picLocks noChangeAspect="1" noChangeArrowheads="1"/>
            </p:cNvPicPr>
            <p:nvPr/>
          </p:nvPicPr>
          <p:blipFill>
            <a:blip r:embed="rId4"/>
            <a:srcRect/>
            <a:stretch>
              <a:fillRect/>
            </a:stretch>
          </p:blipFill>
          <p:spPr bwMode="auto">
            <a:xfrm>
              <a:off x="4643438" y="5357826"/>
              <a:ext cx="4500562" cy="1500174"/>
            </a:xfrm>
            <a:prstGeom prst="rect">
              <a:avLst/>
            </a:prstGeom>
            <a:noFill/>
            <a:effectLst>
              <a:softEdge rad="127000"/>
            </a:effectLst>
          </p:spPr>
        </p:pic>
      </p:grpSp>
    </p:spTree>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026722"/>
            <a:chOff x="0" y="0"/>
            <a:chExt cx="9144000" cy="7026722"/>
          </a:xfrm>
        </p:grpSpPr>
        <p:grpSp>
          <p:nvGrpSpPr>
            <p:cNvPr id="16" name="Group 16"/>
            <p:cNvGrpSpPr/>
            <p:nvPr/>
          </p:nvGrpSpPr>
          <p:grpSpPr>
            <a:xfrm>
              <a:off x="0" y="0"/>
              <a:ext cx="9144000" cy="6858000"/>
              <a:chOff x="0" y="0"/>
              <a:chExt cx="9144000" cy="6858000"/>
            </a:xfrm>
          </p:grpSpPr>
          <p:pic>
            <p:nvPicPr>
              <p:cNvPr id="2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17"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9" name="Rounded Rectangle 18"/>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0"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1"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grpSp>
      <p:sp>
        <p:nvSpPr>
          <p:cNvPr id="12" name="Rectangle 11"/>
          <p:cNvSpPr/>
          <p:nvPr/>
        </p:nvSpPr>
        <p:spPr>
          <a:xfrm>
            <a:off x="214312" y="142852"/>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Text Box 2"/>
          <p:cNvSpPr txBox="1">
            <a:spLocks noChangeArrowheads="1"/>
          </p:cNvSpPr>
          <p:nvPr/>
        </p:nvSpPr>
        <p:spPr bwMode="auto">
          <a:xfrm>
            <a:off x="0" y="3894694"/>
            <a:ext cx="9144000" cy="2248950"/>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mereka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mengikuti</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sunnahnya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baik</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sehingga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kemudian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pic>
        <p:nvPicPr>
          <p:cNvPr id="24" name="Picture 9" descr="C:\Users\NADHIRAH\Pictures\Masjid Mizan.jpg"/>
          <p:cNvPicPr>
            <a:picLocks noChangeAspect="1" noChangeArrowheads="1"/>
          </p:cNvPicPr>
          <p:nvPr/>
        </p:nvPicPr>
        <p:blipFill>
          <a:blip r:embed="rId6"/>
          <a:srcRect/>
          <a:stretch>
            <a:fillRect/>
          </a:stretch>
        </p:blipFill>
        <p:spPr bwMode="auto">
          <a:xfrm>
            <a:off x="285720" y="928670"/>
            <a:ext cx="4738710" cy="2857520"/>
          </a:xfrm>
          <a:prstGeom prst="rect">
            <a:avLst/>
          </a:prstGeom>
          <a:noFill/>
          <a:effectLst>
            <a:softEdge rad="317500"/>
          </a:effectLst>
        </p:spPr>
      </p:pic>
      <p:sp>
        <p:nvSpPr>
          <p:cNvPr id="14" name="Rectangle 13"/>
          <p:cNvSpPr/>
          <p:nvPr/>
        </p:nvSpPr>
        <p:spPr>
          <a:xfrm>
            <a:off x="0" y="1285860"/>
            <a:ext cx="9144000" cy="2585323"/>
          </a:xfrm>
          <a:prstGeom prst="rect">
            <a:avLst/>
          </a:prstGeom>
          <a:noFill/>
        </p:spPr>
        <p:txBody>
          <a:bodyPr wrap="square">
            <a:spAutoFit/>
          </a:bodyPr>
          <a:lstStyle/>
          <a:p>
            <a:pPr algn="ctr" rtl="1" fontAlgn="auto">
              <a:spcBef>
                <a:spcPts val="0"/>
              </a:spcBef>
              <a:spcAft>
                <a:spcPts val="0"/>
              </a:spcAft>
              <a:defRPr/>
            </a:pPr>
            <a:r>
              <a:rPr lang="ar-SA" sz="5400" b="1" dirty="0" smtClean="0">
                <a:solidFill>
                  <a:srgbClr val="FFFF00"/>
                </a:solidFill>
                <a:effectLst>
                  <a:glow rad="101600">
                    <a:schemeClr val="tx1">
                      <a:alpha val="60000"/>
                    </a:schemeClr>
                  </a:glow>
                </a:effectLst>
                <a:cs typeface="Traditional Arabic" pitchFamily="2" charset="-78"/>
              </a:rPr>
              <a:t>اللَّهُمَّ صَلِّ وَسَلِّمْ عَلَى عَبْدِكَ وَرَسُوْلِكَ مُحَمَّدٍ وَعَلَى آلِهِ وَصَحْبِهِ، وَمَنْ تَبِعَهُ بِإِحْسَانٍ </a:t>
            </a:r>
            <a:endParaRPr lang="en-US" sz="5400" b="1" dirty="0" smtClean="0">
              <a:solidFill>
                <a:srgbClr val="FFFF00"/>
              </a:solidFill>
              <a:effectLst>
                <a:glow rad="101600">
                  <a:schemeClr val="tx1">
                    <a:alpha val="60000"/>
                  </a:schemeClr>
                </a:glow>
              </a:effectLst>
              <a:cs typeface="Traditional Arabic" pitchFamily="2" charset="-78"/>
            </a:endParaRPr>
          </a:p>
          <a:p>
            <a:pPr algn="ctr" rtl="1" fontAlgn="auto">
              <a:spcBef>
                <a:spcPts val="0"/>
              </a:spcBef>
              <a:spcAft>
                <a:spcPts val="0"/>
              </a:spcAft>
              <a:defRPr/>
            </a:pPr>
            <a:r>
              <a:rPr lang="ar-SA" sz="5400" b="1" dirty="0" smtClean="0">
                <a:solidFill>
                  <a:srgbClr val="FFFF00"/>
                </a:solidFill>
                <a:effectLst>
                  <a:glow rad="101600">
                    <a:schemeClr val="tx1">
                      <a:alpha val="60000"/>
                    </a:schemeClr>
                  </a:glow>
                </a:effectLst>
                <a:cs typeface="Traditional Arabic" pitchFamily="2" charset="-78"/>
              </a:rPr>
              <a:t>إِلَى </a:t>
            </a:r>
            <a:r>
              <a:rPr lang="ar-SA" sz="5400" b="1" dirty="0" smtClean="0">
                <a:solidFill>
                  <a:srgbClr val="FFFF00"/>
                </a:solidFill>
                <a:effectLst>
                  <a:glow rad="101600">
                    <a:schemeClr val="tx1">
                      <a:alpha val="60000"/>
                    </a:schemeClr>
                  </a:glow>
                </a:effectLst>
                <a:cs typeface="Traditional Arabic" pitchFamily="2" charset="-78"/>
              </a:rPr>
              <a:t>يَوْمِ الْحِسَابِ</a:t>
            </a:r>
            <a:endParaRPr lang="en-US" sz="5400" dirty="0">
              <a:ln>
                <a:solidFill>
                  <a:schemeClr val="bg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0"/>
            <a:ext cx="9144000" cy="7026722"/>
            <a:chOff x="0" y="0"/>
            <a:chExt cx="9144000" cy="7026722"/>
          </a:xfrm>
        </p:grpSpPr>
        <p:grpSp>
          <p:nvGrpSpPr>
            <p:cNvPr id="14" name="Group 16"/>
            <p:cNvGrpSpPr/>
            <p:nvPr/>
          </p:nvGrpSpPr>
          <p:grpSpPr>
            <a:xfrm>
              <a:off x="0" y="0"/>
              <a:ext cx="9144000" cy="6858000"/>
              <a:chOff x="0" y="0"/>
              <a:chExt cx="9144000" cy="6858000"/>
            </a:xfrm>
          </p:grpSpPr>
          <p:pic>
            <p:nvPicPr>
              <p:cNvPr id="22"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3"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15"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19" name="Rounded Rectangle 18"/>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0"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21"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grpSp>
      <p:sp>
        <p:nvSpPr>
          <p:cNvPr id="11" name="Rectangle 10"/>
          <p:cNvSpPr/>
          <p:nvPr/>
        </p:nvSpPr>
        <p:spPr>
          <a:xfrm>
            <a:off x="214312" y="214290"/>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7" name="Text Box 2"/>
          <p:cNvSpPr txBox="1">
            <a:spLocks noChangeArrowheads="1"/>
          </p:cNvSpPr>
          <p:nvPr/>
        </p:nvSpPr>
        <p:spPr bwMode="auto">
          <a:xfrm>
            <a:off x="428596" y="3820997"/>
            <a:ext cx="8501122" cy="2679837"/>
          </a:xfrm>
          <a:prstGeom prst="rect">
            <a:avLst/>
          </a:prstGeom>
          <a:solidFill>
            <a:schemeClr val="accent4">
              <a:lumMod val="75000"/>
              <a:alpha val="72000"/>
            </a:schemeClr>
          </a:solidFill>
          <a:ln w="9525">
            <a:noFill/>
            <a:round/>
            <a:headEnd/>
            <a:tailEnd/>
          </a:ln>
          <a:effectLst>
            <a:softEdge rad="63500"/>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ganjaran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bumi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luas.Hanyasanya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sabar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ganjaran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tidak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terhitung</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pic>
        <p:nvPicPr>
          <p:cNvPr id="24" name="Picture 9" descr="C:\Users\NADHIRAH\Pictures\Masjid Mizan.jpg"/>
          <p:cNvPicPr>
            <a:picLocks noChangeAspect="1" noChangeArrowheads="1"/>
          </p:cNvPicPr>
          <p:nvPr/>
        </p:nvPicPr>
        <p:blipFill>
          <a:blip r:embed="rId6"/>
          <a:srcRect/>
          <a:stretch>
            <a:fillRect/>
          </a:stretch>
        </p:blipFill>
        <p:spPr bwMode="auto">
          <a:xfrm>
            <a:off x="285720" y="928670"/>
            <a:ext cx="4738710" cy="2857520"/>
          </a:xfrm>
          <a:prstGeom prst="rect">
            <a:avLst/>
          </a:prstGeom>
          <a:noFill/>
          <a:effectLst>
            <a:softEdge rad="317500"/>
          </a:effectLst>
        </p:spPr>
      </p:pic>
      <p:sp>
        <p:nvSpPr>
          <p:cNvPr id="16" name="Rectangle 15"/>
          <p:cNvSpPr/>
          <p:nvPr/>
        </p:nvSpPr>
        <p:spPr>
          <a:xfrm>
            <a:off x="128390" y="1357298"/>
            <a:ext cx="9015610" cy="2308324"/>
          </a:xfrm>
          <a:prstGeom prst="rect">
            <a:avLst/>
          </a:prstGeom>
        </p:spPr>
        <p:txBody>
          <a:bodyPr wrap="square">
            <a:spAutoFit/>
          </a:bodyPr>
          <a:lstStyle/>
          <a:p>
            <a:pPr algn="ctr" rtl="1"/>
            <a:r>
              <a:rPr lang="ar-SA" sz="4800" b="1" dirty="0" smtClean="0">
                <a:solidFill>
                  <a:srgbClr val="FFFF00"/>
                </a:solidFill>
                <a:effectLst>
                  <a:glow rad="101600">
                    <a:schemeClr val="tx1">
                      <a:alpha val="60000"/>
                    </a:schemeClr>
                  </a:glow>
                </a:effectLst>
                <a:cs typeface="Traditional Arabic" pitchFamily="2" charset="-78"/>
              </a:rPr>
              <a:t>فَيَا عِبَادَ اللهِ، الَّذِيْنَ ءَامَنُوْا اتَّقُوْا رَبَّكُمْ. لِلَّذِيْنَ أَحْسَنُوْا فِيْ هَذِهِ الدُّنْيَا حَسَنَةً وَأَرْضُ اللهِ وَاسِعَةً .إِنَّمَا يُوَفَّى الصَّابِرُوْنَ أَجْرَهُمْ بِغَيرِ حِسَابٍ.</a:t>
            </a:r>
            <a:endParaRPr lang="ms-MY" sz="4800" dirty="0">
              <a:ln>
                <a:solidFill>
                  <a:schemeClr val="bg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0" y="0"/>
            <a:ext cx="9144000" cy="7026722"/>
            <a:chOff x="0" y="0"/>
            <a:chExt cx="9144000" cy="7026722"/>
          </a:xfrm>
        </p:grpSpPr>
        <p:grpSp>
          <p:nvGrpSpPr>
            <p:cNvPr id="18" name="Group 16"/>
            <p:cNvGrpSpPr/>
            <p:nvPr/>
          </p:nvGrpSpPr>
          <p:grpSpPr>
            <a:xfrm>
              <a:off x="0" y="0"/>
              <a:ext cx="9144000" cy="6858000"/>
              <a:chOff x="0" y="0"/>
              <a:chExt cx="9144000" cy="6858000"/>
            </a:xfrm>
          </p:grpSpPr>
          <p:pic>
            <p:nvPicPr>
              <p:cNvPr id="24"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25"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pic>
          <p:nvPicPr>
            <p:cNvPr id="19"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pic>
          <p:nvPicPr>
            <p:cNvPr id="20" name="Picture 5" descr="C:\Users\NADHIRAH\Pictures\bangunan.png"/>
            <p:cNvPicPr>
              <a:picLocks noChangeAspect="1" noChangeArrowheads="1"/>
            </p:cNvPicPr>
            <p:nvPr/>
          </p:nvPicPr>
          <p:blipFill>
            <a:blip r:embed="rId4">
              <a:lum contrast="-20000"/>
            </a:blip>
            <a:srcRect/>
            <a:stretch>
              <a:fillRect/>
            </a:stretch>
          </p:blipFill>
          <p:spPr bwMode="auto">
            <a:xfrm rot="2347623">
              <a:off x="952547" y="453020"/>
              <a:ext cx="2871222" cy="4039302"/>
            </a:xfrm>
            <a:prstGeom prst="rect">
              <a:avLst/>
            </a:prstGeom>
            <a:noFill/>
            <a:effectLst>
              <a:softEdge rad="317500"/>
            </a:effectLst>
          </p:spPr>
        </p:pic>
        <p:sp>
          <p:nvSpPr>
            <p:cNvPr id="21" name="Rounded Rectangle 20"/>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2" name="Picture 8" descr="C:\Users\NADHIRAH\Pictures\1_567511_1_34.jpg"/>
            <p:cNvPicPr>
              <a:picLocks noChangeAspect="1" noChangeArrowheads="1"/>
            </p:cNvPicPr>
            <p:nvPr/>
          </p:nvPicPr>
          <p:blipFill>
            <a:blip r:embed="rId5"/>
            <a:srcRect/>
            <a:stretch>
              <a:fillRect/>
            </a:stretch>
          </p:blipFill>
          <p:spPr bwMode="auto">
            <a:xfrm rot="21230829" flipH="1">
              <a:off x="4491067" y="4854347"/>
              <a:ext cx="2977648" cy="2172375"/>
            </a:xfrm>
            <a:prstGeom prst="rect">
              <a:avLst/>
            </a:prstGeom>
            <a:noFill/>
            <a:effectLst>
              <a:softEdge rad="317500"/>
            </a:effectLst>
          </p:spPr>
        </p:pic>
        <p:pic>
          <p:nvPicPr>
            <p:cNvPr id="23" name="Picture 3" descr="C:\Users\NADHIRAH\Pictures\al-quran4.jpg"/>
            <p:cNvPicPr>
              <a:picLocks noChangeAspect="1" noChangeArrowheads="1"/>
            </p:cNvPicPr>
            <p:nvPr/>
          </p:nvPicPr>
          <p:blipFill>
            <a:blip r:embed="rId6"/>
            <a:srcRect/>
            <a:stretch>
              <a:fillRect/>
            </a:stretch>
          </p:blipFill>
          <p:spPr bwMode="auto">
            <a:xfrm>
              <a:off x="7128817" y="3753373"/>
              <a:ext cx="2015183" cy="3104627"/>
            </a:xfrm>
            <a:prstGeom prst="rect">
              <a:avLst/>
            </a:prstGeom>
            <a:noFill/>
            <a:effectLst>
              <a:softEdge rad="317500"/>
            </a:effectLst>
          </p:spPr>
        </p:pic>
      </p:grpSp>
      <p:sp>
        <p:nvSpPr>
          <p:cNvPr id="9" name="Rectangle 8"/>
          <p:cNvSpPr/>
          <p:nvPr/>
        </p:nvSpPr>
        <p:spPr>
          <a:xfrm>
            <a:off x="214344" y="214290"/>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AutoShape 8"/>
          <p:cNvSpPr>
            <a:spLocks noChangeArrowheads="1"/>
          </p:cNvSpPr>
          <p:nvPr/>
        </p:nvSpPr>
        <p:spPr bwMode="auto">
          <a:xfrm>
            <a:off x="571472" y="1285860"/>
            <a:ext cx="8072494" cy="1071570"/>
          </a:xfrm>
          <a:prstGeom prst="roundRect">
            <a:avLst>
              <a:gd name="adj" fmla="val 16667"/>
            </a:avLst>
          </a:prstGeom>
          <a:solidFill>
            <a:srgbClr val="00B0F0"/>
          </a:solidFill>
          <a:ln w="38100">
            <a:solidFill>
              <a:schemeClr val="bg1"/>
            </a:solidFill>
            <a:round/>
            <a:headEnd/>
            <a:tailEnd/>
          </a:ln>
          <a:effectLst>
            <a:glow rad="101600">
              <a:schemeClr val="bg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Beriman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tanpa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mengira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waktu</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27" name="32-Point Star 26"/>
          <p:cNvSpPr/>
          <p:nvPr/>
        </p:nvSpPr>
        <p:spPr>
          <a:xfrm>
            <a:off x="285720" y="1214422"/>
            <a:ext cx="642942" cy="428628"/>
          </a:xfrm>
          <a:prstGeom prst="star32">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8" name="AutoShape 8"/>
          <p:cNvSpPr>
            <a:spLocks noChangeArrowheads="1"/>
          </p:cNvSpPr>
          <p:nvPr/>
        </p:nvSpPr>
        <p:spPr bwMode="auto">
          <a:xfrm>
            <a:off x="642910" y="2643182"/>
            <a:ext cx="8072494" cy="1071570"/>
          </a:xfrm>
          <a:prstGeom prst="roundRect">
            <a:avLst>
              <a:gd name="adj" fmla="val 16667"/>
            </a:avLst>
          </a:prstGeom>
          <a:solidFill>
            <a:srgbClr val="0000FF"/>
          </a:solidFill>
          <a:ln w="38100">
            <a:solidFill>
              <a:schemeClr val="bg1"/>
            </a:solidFill>
            <a:round/>
            <a:headEnd/>
            <a:tailEnd/>
          </a:ln>
          <a:effectLst>
            <a:glow rad="101600">
              <a:schemeClr val="bg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Setiap</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perbuatan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kebaikan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pasti</a:t>
            </a:r>
            <a:endPar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mendapat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kebaikan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akhirat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29" name="32-Point Star 28"/>
          <p:cNvSpPr/>
          <p:nvPr/>
        </p:nvSpPr>
        <p:spPr>
          <a:xfrm>
            <a:off x="357158" y="2571744"/>
            <a:ext cx="642942" cy="428628"/>
          </a:xfrm>
          <a:prstGeom prst="star32">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0" name="AutoShape 8"/>
          <p:cNvSpPr>
            <a:spLocks noChangeArrowheads="1"/>
          </p:cNvSpPr>
          <p:nvPr/>
        </p:nvSpPr>
        <p:spPr bwMode="auto">
          <a:xfrm>
            <a:off x="642910" y="4071942"/>
            <a:ext cx="8072494" cy="1071570"/>
          </a:xfrm>
          <a:prstGeom prst="roundRect">
            <a:avLst>
              <a:gd name="adj" fmla="val 16667"/>
            </a:avLst>
          </a:prstGeom>
          <a:solidFill>
            <a:srgbClr val="00B0F0"/>
          </a:solidFill>
          <a:ln w="38100">
            <a:solidFill>
              <a:schemeClr val="bg1"/>
            </a:solidFill>
            <a:round/>
            <a:headEnd/>
            <a:tailEnd/>
          </a:ln>
          <a:effectLst>
            <a:glow rad="101600">
              <a:schemeClr val="bg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Bumi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luas</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untuk</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berhijrah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sekiranya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berlaku</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penindasan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31" name="32-Point Star 30"/>
          <p:cNvSpPr/>
          <p:nvPr/>
        </p:nvSpPr>
        <p:spPr>
          <a:xfrm>
            <a:off x="357158" y="4000504"/>
            <a:ext cx="642942" cy="428628"/>
          </a:xfrm>
          <a:prstGeom prst="star32">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32" name="AutoShape 8"/>
          <p:cNvSpPr>
            <a:spLocks noChangeArrowheads="1"/>
          </p:cNvSpPr>
          <p:nvPr/>
        </p:nvSpPr>
        <p:spPr bwMode="auto">
          <a:xfrm>
            <a:off x="642910" y="5500702"/>
            <a:ext cx="8072494" cy="1071570"/>
          </a:xfrm>
          <a:prstGeom prst="roundRect">
            <a:avLst>
              <a:gd name="adj" fmla="val 16667"/>
            </a:avLst>
          </a:prstGeom>
          <a:solidFill>
            <a:srgbClr val="0000FF"/>
          </a:solidFill>
          <a:ln w="38100">
            <a:solidFill>
              <a:schemeClr val="bg1"/>
            </a:solidFill>
            <a:round/>
            <a:headEnd/>
            <a:tailEnd/>
          </a:ln>
          <a:effectLst>
            <a:glow rad="101600">
              <a:schemeClr val="bg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Kesabaran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menguji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keimanan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memperolehi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pahala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berganda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33" name="32-Point Star 32"/>
          <p:cNvSpPr/>
          <p:nvPr/>
        </p:nvSpPr>
        <p:spPr>
          <a:xfrm>
            <a:off x="357158" y="5429264"/>
            <a:ext cx="642942" cy="428628"/>
          </a:xfrm>
          <a:prstGeom prst="star32">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571536" y="0"/>
            <a:ext cx="9715536" cy="7026722"/>
            <a:chOff x="-571536" y="0"/>
            <a:chExt cx="9715536" cy="7026722"/>
          </a:xfrm>
        </p:grpSpPr>
        <p:grpSp>
          <p:nvGrpSpPr>
            <p:cNvPr id="29" name="Group 16"/>
            <p:cNvGrpSpPr/>
            <p:nvPr/>
          </p:nvGrpSpPr>
          <p:grpSpPr>
            <a:xfrm>
              <a:off x="0" y="0"/>
              <a:ext cx="9144000" cy="6858000"/>
              <a:chOff x="0" y="0"/>
              <a:chExt cx="9144000" cy="6858000"/>
            </a:xfrm>
          </p:grpSpPr>
          <p:pic>
            <p:nvPicPr>
              <p:cNvPr id="38" name="Picture 2" descr="C:\Users\NADHIRAH\Pictures\ukiran batik.jpg"/>
              <p:cNvPicPr>
                <a:picLocks noChangeAspect="1" noChangeArrowheads="1"/>
              </p:cNvPicPr>
              <p:nvPr/>
            </p:nvPicPr>
            <p:blipFill>
              <a:blip r:embed="rId2">
                <a:duotone>
                  <a:prstClr val="black"/>
                  <a:schemeClr val="accent4">
                    <a:tint val="45000"/>
                    <a:satMod val="400000"/>
                  </a:schemeClr>
                </a:duotone>
                <a:lum contrast="-20000"/>
              </a:blip>
              <a:srcRect/>
              <a:stretch>
                <a:fillRect/>
              </a:stretch>
            </p:blipFill>
            <p:spPr bwMode="auto">
              <a:xfrm>
                <a:off x="0" y="0"/>
                <a:ext cx="4429124" cy="6858000"/>
              </a:xfrm>
              <a:prstGeom prst="rect">
                <a:avLst/>
              </a:prstGeom>
              <a:noFill/>
            </p:spPr>
          </p:pic>
          <p:pic>
            <p:nvPicPr>
              <p:cNvPr id="39" name="Picture 2" descr="C:\Users\NADHIRAH\Pictures\ukiran batik.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429124" y="0"/>
                <a:ext cx="4714876" cy="6858000"/>
              </a:xfrm>
              <a:prstGeom prst="rect">
                <a:avLst/>
              </a:prstGeom>
              <a:noFill/>
            </p:spPr>
          </p:pic>
        </p:grpSp>
        <p:grpSp>
          <p:nvGrpSpPr>
            <p:cNvPr id="30" name="Group 16"/>
            <p:cNvGrpSpPr/>
            <p:nvPr/>
          </p:nvGrpSpPr>
          <p:grpSpPr>
            <a:xfrm>
              <a:off x="-571536" y="20614"/>
              <a:ext cx="9715536" cy="7006108"/>
              <a:chOff x="-571536" y="20614"/>
              <a:chExt cx="9715536" cy="7006108"/>
            </a:xfrm>
          </p:grpSpPr>
          <p:pic>
            <p:nvPicPr>
              <p:cNvPr id="31" name="Picture 4" descr="C:\Users\NADHIRAH\Pictures\1.bmp"/>
              <p:cNvPicPr>
                <a:picLocks noChangeAspect="1" noChangeArrowheads="1"/>
              </p:cNvPicPr>
              <p:nvPr/>
            </p:nvPicPr>
            <p:blipFill>
              <a:blip r:embed="rId3">
                <a:lum contrast="-20000"/>
              </a:blip>
              <a:srcRect/>
              <a:stretch>
                <a:fillRect/>
              </a:stretch>
            </p:blipFill>
            <p:spPr bwMode="auto">
              <a:xfrm rot="20472627" flipH="1">
                <a:off x="1403245" y="1320078"/>
                <a:ext cx="5582299" cy="5644830"/>
              </a:xfrm>
              <a:prstGeom prst="rect">
                <a:avLst/>
              </a:prstGeom>
              <a:noFill/>
              <a:effectLst>
                <a:softEdge rad="635000"/>
              </a:effectLst>
            </p:spPr>
          </p:pic>
          <p:sp>
            <p:nvSpPr>
              <p:cNvPr id="33" name="Rounded Rectangle 32"/>
              <p:cNvSpPr/>
              <p:nvPr/>
            </p:nvSpPr>
            <p:spPr>
              <a:xfrm>
                <a:off x="0" y="20614"/>
                <a:ext cx="9144000" cy="97949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34" name="Picture 8" descr="C:\Users\NADHIRAH\Pictures\1_567511_1_34.jpg"/>
              <p:cNvPicPr>
                <a:picLocks noChangeAspect="1" noChangeArrowheads="1"/>
              </p:cNvPicPr>
              <p:nvPr/>
            </p:nvPicPr>
            <p:blipFill>
              <a:blip r:embed="rId4"/>
              <a:srcRect/>
              <a:stretch>
                <a:fillRect/>
              </a:stretch>
            </p:blipFill>
            <p:spPr bwMode="auto">
              <a:xfrm rot="21230829" flipH="1">
                <a:off x="4491067" y="4854347"/>
                <a:ext cx="2977648" cy="2172375"/>
              </a:xfrm>
              <a:prstGeom prst="rect">
                <a:avLst/>
              </a:prstGeom>
              <a:noFill/>
              <a:effectLst>
                <a:softEdge rad="317500"/>
              </a:effectLst>
            </p:spPr>
          </p:pic>
          <p:pic>
            <p:nvPicPr>
              <p:cNvPr id="35" name="Picture 3" descr="C:\Users\NADHIRAH\Pictures\al-quran4.jpg"/>
              <p:cNvPicPr>
                <a:picLocks noChangeAspect="1" noChangeArrowheads="1"/>
              </p:cNvPicPr>
              <p:nvPr/>
            </p:nvPicPr>
            <p:blipFill>
              <a:blip r:embed="rId5"/>
              <a:srcRect/>
              <a:stretch>
                <a:fillRect/>
              </a:stretch>
            </p:blipFill>
            <p:spPr bwMode="auto">
              <a:xfrm>
                <a:off x="7128817" y="3753373"/>
                <a:ext cx="2015183" cy="3104627"/>
              </a:xfrm>
              <a:prstGeom prst="rect">
                <a:avLst/>
              </a:prstGeom>
              <a:noFill/>
              <a:effectLst>
                <a:softEdge rad="317500"/>
              </a:effectLst>
            </p:spPr>
          </p:pic>
          <p:pic>
            <p:nvPicPr>
              <p:cNvPr id="36" name="Picture 2" descr="C:\Users\NADHIRAH\Pictures\anak2.jpg"/>
              <p:cNvPicPr>
                <a:picLocks noChangeAspect="1" noChangeArrowheads="1"/>
              </p:cNvPicPr>
              <p:nvPr/>
            </p:nvPicPr>
            <p:blipFill>
              <a:blip r:embed="rId6"/>
              <a:srcRect/>
              <a:stretch>
                <a:fillRect/>
              </a:stretch>
            </p:blipFill>
            <p:spPr bwMode="auto">
              <a:xfrm>
                <a:off x="-571536" y="2428868"/>
                <a:ext cx="5461000" cy="2044700"/>
              </a:xfrm>
              <a:prstGeom prst="rect">
                <a:avLst/>
              </a:prstGeom>
              <a:noFill/>
              <a:effectLst>
                <a:softEdge rad="635000"/>
              </a:effectLst>
            </p:spPr>
          </p:pic>
          <p:pic>
            <p:nvPicPr>
              <p:cNvPr id="37" name="Picture 3" descr="C:\Users\NADHIRAH\Pictures\orang wanita tua.jpg"/>
              <p:cNvPicPr>
                <a:picLocks noChangeAspect="1" noChangeArrowheads="1"/>
              </p:cNvPicPr>
              <p:nvPr/>
            </p:nvPicPr>
            <p:blipFill>
              <a:blip r:embed="rId7">
                <a:lum contrast="-10000"/>
              </a:blip>
              <a:srcRect/>
              <a:stretch>
                <a:fillRect/>
              </a:stretch>
            </p:blipFill>
            <p:spPr bwMode="auto">
              <a:xfrm>
                <a:off x="1285852" y="785794"/>
                <a:ext cx="4214842" cy="2857500"/>
              </a:xfrm>
              <a:prstGeom prst="rect">
                <a:avLst/>
              </a:prstGeom>
              <a:noFill/>
              <a:effectLst>
                <a:softEdge rad="635000"/>
              </a:effectLst>
            </p:spPr>
          </p:pic>
        </p:grpSp>
      </p:grpSp>
      <p:sp>
        <p:nvSpPr>
          <p:cNvPr id="20" name="TextBox 19"/>
          <p:cNvSpPr txBox="1"/>
          <p:nvPr/>
        </p:nvSpPr>
        <p:spPr>
          <a:xfrm>
            <a:off x="0" y="3786190"/>
            <a:ext cx="9144000" cy="523220"/>
          </a:xfrm>
          <a:prstGeom prst="rect">
            <a:avLst/>
          </a:prstGeom>
          <a:noFill/>
        </p:spPr>
        <p:txBody>
          <a:bodyPr>
            <a:spAutoFit/>
          </a:bodyPr>
          <a:lstStyle/>
          <a:p>
            <a:pPr algn="ctr" fontAlgn="auto">
              <a:spcBef>
                <a:spcPts val="0"/>
              </a:spcBef>
              <a:spcAft>
                <a:spcPts val="0"/>
              </a:spcAft>
              <a:defRPr/>
            </a:pPr>
            <a:r>
              <a:rPr lang="en-US" sz="2800" b="1" dirty="0" smtClean="0">
                <a:ln w="18415"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rPr>
              <a:t>21 Ramadan,1430 / 11 September, 2009</a:t>
            </a:r>
            <a:endParaRPr lang="en-US" sz="2800" b="1" dirty="0">
              <a:ln w="18415"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endParaRPr>
          </a:p>
        </p:txBody>
      </p:sp>
      <p:sp>
        <p:nvSpPr>
          <p:cNvPr id="21" name="Rectangle 20"/>
          <p:cNvSpPr/>
          <p:nvPr/>
        </p:nvSpPr>
        <p:spPr>
          <a:xfrm>
            <a:off x="1562083" y="4272985"/>
            <a:ext cx="6300827" cy="584775"/>
          </a:xfrm>
          <a:prstGeom prst="rect">
            <a:avLst/>
          </a:prstGeom>
        </p:spPr>
        <p:txBody>
          <a:bodyPr wrap="none">
            <a:spAutoFit/>
          </a:bodyPr>
          <a:lstStyle/>
          <a:p>
            <a:r>
              <a:rPr lang="en-US" sz="3200" i="1" dirty="0" smtClean="0">
                <a:solidFill>
                  <a:schemeClr val="bg1"/>
                </a:solidFill>
                <a:effectLst>
                  <a:glow rad="101600">
                    <a:schemeClr val="tx1">
                      <a:alpha val="60000"/>
                    </a:schemeClr>
                  </a:glow>
                </a:effectLst>
              </a:rPr>
              <a:t>http://e-khutbah.terengganu.gov.my</a:t>
            </a:r>
            <a:endParaRPr lang="en-US" sz="3200" i="1" dirty="0">
              <a:solidFill>
                <a:schemeClr val="bg1"/>
              </a:solidFill>
              <a:effectLst>
                <a:glow rad="101600">
                  <a:schemeClr val="tx1">
                    <a:alpha val="60000"/>
                  </a:schemeClr>
                </a:glow>
              </a:effectLst>
            </a:endParaRPr>
          </a:p>
        </p:txBody>
      </p:sp>
      <p:sp>
        <p:nvSpPr>
          <p:cNvPr id="22" name="Title 1"/>
          <p:cNvSpPr>
            <a:spLocks noGrp="1"/>
          </p:cNvSpPr>
          <p:nvPr>
            <p:ph type="title"/>
          </p:nvPr>
        </p:nvSpPr>
        <p:spPr>
          <a:xfrm>
            <a:off x="357158" y="71414"/>
            <a:ext cx="8229600" cy="1071546"/>
          </a:xfrm>
        </p:spPr>
        <p:txBody>
          <a:bodyPr/>
          <a:lstStyle/>
          <a:p>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Tajuk</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Khutbah</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Hari</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ini</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endParaRPr lang="en-US" b="1" dirty="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endParaRPr>
          </a:p>
        </p:txBody>
      </p:sp>
      <p:pic>
        <p:nvPicPr>
          <p:cNvPr id="40" name="Picture 9" descr="C:\Users\NADHIRAH\Pictures\Masjid Mizan.jpg"/>
          <p:cNvPicPr>
            <a:picLocks noChangeAspect="1" noChangeArrowheads="1"/>
          </p:cNvPicPr>
          <p:nvPr/>
        </p:nvPicPr>
        <p:blipFill>
          <a:blip r:embed="rId8"/>
          <a:srcRect/>
          <a:stretch>
            <a:fillRect/>
          </a:stretch>
        </p:blipFill>
        <p:spPr bwMode="auto">
          <a:xfrm>
            <a:off x="285720" y="928670"/>
            <a:ext cx="4738710" cy="2857520"/>
          </a:xfrm>
          <a:prstGeom prst="rect">
            <a:avLst/>
          </a:prstGeom>
          <a:noFill/>
          <a:effectLst>
            <a:softEdge rad="317500"/>
          </a:effectLst>
        </p:spPr>
      </p:pic>
      <p:sp>
        <p:nvSpPr>
          <p:cNvPr id="19" name="TextBox 18"/>
          <p:cNvSpPr txBox="1"/>
          <p:nvPr/>
        </p:nvSpPr>
        <p:spPr>
          <a:xfrm>
            <a:off x="428596" y="2061512"/>
            <a:ext cx="8215370" cy="19389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0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Al-Quran </a:t>
            </a:r>
            <a:r>
              <a:rPr lang="en-US" sz="60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Pendoman</a:t>
            </a:r>
            <a:endParaRPr lang="en-US" sz="60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endParaRPr>
          </a:p>
          <a:p>
            <a:pPr algn="ctr">
              <a:defRPr/>
            </a:pPr>
            <a:r>
              <a:rPr lang="en-US" sz="60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Sepanjang</a:t>
            </a:r>
            <a:r>
              <a:rPr lang="en-US" sz="60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a:t>
            </a:r>
            <a:r>
              <a:rPr lang="en-US" sz="60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Zaman</a:t>
            </a:r>
            <a:endParaRPr lang="ms-MY" sz="6000" b="1" spc="50" dirty="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3000"/>
                                        <p:tgtEl>
                                          <p:spTgt spid="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wipe(left)">
                                      <p:cBhvr>
                                        <p:cTn id="10" dur="3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2257</Words>
  <Application>Microsoft Office PowerPoint</Application>
  <PresentationFormat>On-screen Show (4:3)</PresentationFormat>
  <Paragraphs>261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Slide 2</vt:lpstr>
      <vt:lpstr>Slide 3</vt:lpstr>
      <vt:lpstr>Slide 4</vt:lpstr>
      <vt:lpstr>Slide 5</vt:lpstr>
      <vt:lpstr>Slide 6</vt:lpstr>
      <vt:lpstr>Slide 7</vt:lpstr>
      <vt:lpstr>Slide 8</vt:lpstr>
      <vt:lpstr>Tajuk Khutbah Hari ini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NADHIRAH</dc:creator>
  <cp:lastModifiedBy> </cp:lastModifiedBy>
  <cp:revision>159</cp:revision>
  <dcterms:created xsi:type="dcterms:W3CDTF">2009-08-19T15:17:58Z</dcterms:created>
  <dcterms:modified xsi:type="dcterms:W3CDTF">2009-09-10T07:16:06Z</dcterms:modified>
</cp:coreProperties>
</file>